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508" r:id="rId3"/>
    <p:sldId id="509" r:id="rId4"/>
    <p:sldId id="491" r:id="rId5"/>
    <p:sldId id="490" r:id="rId6"/>
    <p:sldId id="510" r:id="rId7"/>
    <p:sldId id="511" r:id="rId8"/>
    <p:sldId id="512" r:id="rId9"/>
    <p:sldId id="513" r:id="rId10"/>
    <p:sldId id="493" r:id="rId11"/>
    <p:sldId id="514" r:id="rId12"/>
    <p:sldId id="485" r:id="rId13"/>
    <p:sldId id="494" r:id="rId14"/>
    <p:sldId id="476" r:id="rId15"/>
    <p:sldId id="518" r:id="rId16"/>
    <p:sldId id="519" r:id="rId17"/>
    <p:sldId id="496" r:id="rId18"/>
    <p:sldId id="520" r:id="rId19"/>
    <p:sldId id="449" r:id="rId20"/>
    <p:sldId id="450" r:id="rId21"/>
    <p:sldId id="521" r:id="rId22"/>
    <p:sldId id="523" r:id="rId23"/>
    <p:sldId id="501" r:id="rId24"/>
    <p:sldId id="517" r:id="rId25"/>
    <p:sldId id="497" r:id="rId26"/>
    <p:sldId id="516" r:id="rId27"/>
    <p:sldId id="515" r:id="rId28"/>
    <p:sldId id="524" r:id="rId29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BA1"/>
    <a:srgbClr val="FD7D6F"/>
    <a:srgbClr val="025B9E"/>
    <a:srgbClr val="FFFF66"/>
    <a:srgbClr val="FFCCCC"/>
    <a:srgbClr val="FBD4A1"/>
    <a:srgbClr val="FA6A66"/>
    <a:srgbClr val="66FF99"/>
    <a:srgbClr val="00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8FE16C-9293-41AD-A2B8-DA2A0696EFEB}" v="36" dt="2019-03-28T19:59:38.1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9" autoAdjust="0"/>
    <p:restoredTop sz="95337" autoAdjust="0"/>
  </p:normalViewPr>
  <p:slideViewPr>
    <p:cSldViewPr>
      <p:cViewPr>
        <p:scale>
          <a:sx n="73" d="100"/>
          <a:sy n="73" d="100"/>
        </p:scale>
        <p:origin x="-1026" y="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259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31-4A76-877E-3ECAC3B863F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31-4A76-877E-3ECAC3B863F8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C31-4A76-877E-3ECAC3B863F8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C31-4A76-877E-3ECAC3B863F8}"/>
              </c:ext>
            </c:extLst>
          </c:dPt>
          <c:val>
            <c:numRef>
              <c:f>Tabelle1!$A$2:$A$5</c:f>
              <c:numCache>
                <c:formatCode>General</c:formatCode>
                <c:ptCount val="4"/>
                <c:pt idx="0">
                  <c:v>43</c:v>
                </c:pt>
                <c:pt idx="1">
                  <c:v>244</c:v>
                </c:pt>
                <c:pt idx="2">
                  <c:v>38</c:v>
                </c:pt>
                <c:pt idx="3">
                  <c:v>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31-4A76-877E-3ECAC3B86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A2-47B0-AED4-E4F9338FE12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A2-47B0-AED4-E4F9338FE122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8A2-47B0-AED4-E4F9338FE122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8A2-47B0-AED4-E4F9338FE122}"/>
              </c:ext>
            </c:extLst>
          </c:dPt>
          <c:val>
            <c:numRef>
              <c:f>Tabelle1!$D$2:$D$5</c:f>
              <c:numCache>
                <c:formatCode>General</c:formatCode>
                <c:ptCount val="4"/>
                <c:pt idx="0">
                  <c:v>20</c:v>
                </c:pt>
                <c:pt idx="1">
                  <c:v>53</c:v>
                </c:pt>
                <c:pt idx="2">
                  <c:v>91</c:v>
                </c:pt>
                <c:pt idx="3">
                  <c:v>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8A2-47B0-AED4-E4F9338FE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63-42B6-B226-B09893EC5C7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63-42B6-B226-B09893EC5C7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063-42B6-B226-B09893EC5C7D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063-42B6-B226-B09893EC5C7D}"/>
              </c:ext>
            </c:extLst>
          </c:dPt>
          <c:val>
            <c:numRef>
              <c:f>Tabelle1!$E$2:$E$5</c:f>
              <c:numCache>
                <c:formatCode>General</c:formatCode>
                <c:ptCount val="4"/>
                <c:pt idx="0">
                  <c:v>11</c:v>
                </c:pt>
                <c:pt idx="1">
                  <c:v>16</c:v>
                </c:pt>
                <c:pt idx="2">
                  <c:v>49</c:v>
                </c:pt>
                <c:pt idx="3">
                  <c:v>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63-42B6-B226-B09893EC5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92D0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9E-472F-83BD-4A0CD249D3D4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9E-472F-83BD-4A0CD249D3D4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89E-472F-83BD-4A0CD249D3D4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89E-472F-83BD-4A0CD249D3D4}"/>
              </c:ext>
            </c:extLst>
          </c:dPt>
          <c:val>
            <c:numRef>
              <c:f>Tabelle1!$A$12:$A$15</c:f>
              <c:numCache>
                <c:formatCode>General</c:formatCode>
                <c:ptCount val="4"/>
                <c:pt idx="0">
                  <c:v>0.4</c:v>
                </c:pt>
                <c:pt idx="1">
                  <c:v>4.9000000000000004</c:v>
                </c:pt>
                <c:pt idx="2">
                  <c:v>0.4</c:v>
                </c:pt>
                <c:pt idx="3">
                  <c:v>94.3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89E-472F-83BD-4A0CD249D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05-479A-9C09-75A87C59B975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05-479A-9C09-75A87C59B97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05-479A-9C09-75A87C59B975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05-479A-9C09-75A87C59B975}"/>
              </c:ext>
            </c:extLst>
          </c:dPt>
          <c:val>
            <c:numRef>
              <c:f>Tabelle1!$A$24:$A$27</c:f>
              <c:numCache>
                <c:formatCode>General</c:formatCode>
                <c:ptCount val="4"/>
                <c:pt idx="0">
                  <c:v>7.6</c:v>
                </c:pt>
                <c:pt idx="1">
                  <c:v>33.6</c:v>
                </c:pt>
                <c:pt idx="2">
                  <c:v>11.7</c:v>
                </c:pt>
                <c:pt idx="3">
                  <c:v>47.1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05-479A-9C09-75A87C59B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E6-46BC-9D73-49C6C46F9440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E6-46BC-9D73-49C6C46F9440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E6-46BC-9D73-49C6C46F9440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1E6-46BC-9D73-49C6C46F9440}"/>
              </c:ext>
            </c:extLst>
          </c:dPt>
          <c:val>
            <c:numRef>
              <c:f>Tabelle1!$A$7:$A$10</c:f>
              <c:numCache>
                <c:formatCode>General</c:formatCode>
                <c:ptCount val="4"/>
                <c:pt idx="0">
                  <c:v>1.1000000000000001</c:v>
                </c:pt>
                <c:pt idx="1">
                  <c:v>5.7</c:v>
                </c:pt>
                <c:pt idx="2">
                  <c:v>0.9</c:v>
                </c:pt>
                <c:pt idx="3">
                  <c:v>92.3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E6-46BC-9D73-49C6C46F9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FF0000"/>
            </a:solidFill>
            <a:ln>
              <a:noFill/>
            </a:ln>
          </c:spPr>
          <c:dPt>
            <c:idx val="0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BB0-483E-9CDC-217A523C009E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BB0-483E-9CDC-217A523C009E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BB0-483E-9CDC-217A523C009E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BB0-483E-9CDC-217A523C009E}"/>
              </c:ext>
            </c:extLst>
          </c:dPt>
          <c:val>
            <c:numRef>
              <c:f>Tabelle1!$B$2:$B$5</c:f>
              <c:numCache>
                <c:formatCode>General</c:formatCode>
                <c:ptCount val="4"/>
                <c:pt idx="0">
                  <c:v>30</c:v>
                </c:pt>
                <c:pt idx="1">
                  <c:v>223</c:v>
                </c:pt>
                <c:pt idx="2">
                  <c:v>61</c:v>
                </c:pt>
                <c:pt idx="3">
                  <c:v>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BB0-483E-9CDC-217A523C0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F1-4872-96FF-F572A8C2E8CE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F1-4872-96FF-F572A8C2E8CE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EF1-4872-96FF-F572A8C2E8CE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EF1-4872-96FF-F572A8C2E8CE}"/>
              </c:ext>
            </c:extLst>
          </c:dPt>
          <c:val>
            <c:numRef>
              <c:f>Tabelle1!$A$1:$A$4</c:f>
              <c:numCache>
                <c:formatCode>General</c:formatCode>
                <c:ptCount val="4"/>
                <c:pt idx="0">
                  <c:v>2.7</c:v>
                </c:pt>
                <c:pt idx="1">
                  <c:v>5.7</c:v>
                </c:pt>
                <c:pt idx="2">
                  <c:v>5.0999999999999996</c:v>
                </c:pt>
                <c:pt idx="3">
                  <c:v>86.5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F1-4872-96FF-F572A8C2E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3E8A6F67-C9D6-4712-AB1A-D8C679BCCF77}" type="datetimeFigureOut">
              <a:rPr lang="de-CH" smtClean="0"/>
              <a:t>21.07.2019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CD12DB0E-12B4-48E5-8EE9-F318A5E6F0E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705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3F8DA546-E2B9-4E2C-A25B-A52ACB533717}" type="datetimeFigureOut">
              <a:rPr lang="de-CH" smtClean="0"/>
              <a:t>21.07.2019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ABF36A9F-9E53-40E3-BF8F-370903B57C43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558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95" indent="-2857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15" indent="-22858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81" indent="-22858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48" indent="-22858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79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746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12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E507077-3D4D-4429-8D9C-C4F48849155A}" type="slidenum">
              <a:rPr lang="de-CH" smtClean="0"/>
              <a:pPr eaLnBrk="1" hangingPunct="1"/>
              <a:t>6</a:t>
            </a:fld>
            <a:endParaRPr lang="de-CH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694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altLang="de-DE" dirty="0"/>
          </a:p>
        </p:txBody>
      </p:sp>
      <p:sp>
        <p:nvSpPr>
          <p:cNvPr id="512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B30815E4-9BF7-44D2-B586-EA706C7D908C}" type="slidenum">
              <a:rPr lang="de-CH" altLang="de-DE" smtClean="0"/>
              <a:pPr eaLnBrk="1" hangingPunct="1"/>
              <a:t>19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altLang="de-DE" dirty="0"/>
          </a:p>
        </p:txBody>
      </p:sp>
      <p:sp>
        <p:nvSpPr>
          <p:cNvPr id="512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B30815E4-9BF7-44D2-B586-EA706C7D908C}" type="slidenum">
              <a:rPr lang="de-CH" altLang="de-DE" smtClean="0"/>
              <a:pPr eaLnBrk="1" hangingPunct="1"/>
              <a:t>20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691710" indent="-266042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64170" indent="-21283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489837" indent="-21283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15505" indent="-21283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341174" indent="-2128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766841" indent="-2128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192509" indent="-2128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18176" indent="-2128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92DDE13F-F61B-44A4-AFA5-8A1E84A4590C}" type="slidenum">
              <a:rPr lang="de-CH" altLang="de-DE" smtClean="0"/>
              <a:pPr eaLnBrk="1" hangingPunct="1"/>
              <a:t>21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154196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819" indent="-275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2799" indent="-22056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3918" indent="-22056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5039" indent="-22056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6158" indent="-22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7277" indent="-22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8397" indent="-22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9516" indent="-22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59DBD68-EC86-48C0-B7C7-8DF46B658FC3}" type="slidenum">
              <a:rPr lang="de-CH" altLang="de-DE" smtClean="0"/>
              <a:pPr eaLnBrk="1" hangingPunct="1"/>
              <a:t>22</a:t>
            </a:fld>
            <a:endParaRPr lang="de-CH" altLang="de-DE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22313"/>
            <a:ext cx="6419850" cy="3611562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61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819" indent="-275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2799" indent="-22056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3918" indent="-22056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5039" indent="-22056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6158" indent="-22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7277" indent="-22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8397" indent="-22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9516" indent="-22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59DBD68-EC86-48C0-B7C7-8DF46B658FC3}" type="slidenum">
              <a:rPr lang="de-CH" altLang="de-DE" smtClean="0"/>
              <a:pPr eaLnBrk="1" hangingPunct="1"/>
              <a:t>23</a:t>
            </a:fld>
            <a:endParaRPr lang="de-CH" altLang="de-DE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22313"/>
            <a:ext cx="6419850" cy="3611562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961894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450" y="722313"/>
            <a:ext cx="6419850" cy="36115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36A9F-9E53-40E3-BF8F-370903B57C43}" type="slidenum">
              <a:rPr lang="de-CH" smtClean="0"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4904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819" indent="-275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2799" indent="-22056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3918" indent="-22056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5039" indent="-22056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6158" indent="-22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7277" indent="-22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8397" indent="-22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9516" indent="-22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687D780-7D14-4FC4-8292-13A14EAB2322}" type="slidenum">
              <a:rPr lang="de-CH" smtClean="0"/>
              <a:pPr eaLnBrk="1" hangingPunct="1"/>
              <a:t>27</a:t>
            </a:fld>
            <a:endParaRPr lang="de-CH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22313"/>
            <a:ext cx="6419850" cy="3611562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7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95" indent="-2857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15" indent="-22858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81" indent="-22858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48" indent="-22858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79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746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12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687D780-7D14-4FC4-8292-13A14EAB2322}" type="slidenum">
              <a:rPr lang="de-CH" smtClean="0"/>
              <a:pPr eaLnBrk="1" hangingPunct="1"/>
              <a:t>28</a:t>
            </a:fld>
            <a:endParaRPr lang="de-CH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0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95" indent="-2857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15" indent="-22858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81" indent="-22858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48" indent="-22858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79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746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12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E507077-3D4D-4429-8D9C-C4F48849155A}" type="slidenum">
              <a:rPr lang="de-CH" smtClean="0"/>
              <a:pPr eaLnBrk="1" hangingPunct="1"/>
              <a:t>7</a:t>
            </a:fld>
            <a:endParaRPr lang="de-CH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018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95" indent="-2857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15" indent="-22858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81" indent="-22858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48" indent="-22858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79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746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12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E507077-3D4D-4429-8D9C-C4F48849155A}" type="slidenum">
              <a:rPr lang="de-CH" smtClean="0"/>
              <a:pPr eaLnBrk="1" hangingPunct="1"/>
              <a:t>9</a:t>
            </a:fld>
            <a:endParaRPr lang="de-CH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33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C004-8797-4201-9F24-8CD9BCC45A2B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122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92DDE13F-F61B-44A4-AFA5-8A1E84A4590C}" type="slidenum">
              <a:rPr lang="de-CH" altLang="de-DE" smtClean="0"/>
              <a:pPr eaLnBrk="1" hangingPunct="1"/>
              <a:t>13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794076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92DDE13F-F61B-44A4-AFA5-8A1E84A4590C}" type="slidenum">
              <a:rPr lang="de-CH" altLang="de-DE" smtClean="0"/>
              <a:pPr eaLnBrk="1" hangingPunct="1"/>
              <a:t>14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274393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92DDE13F-F61B-44A4-AFA5-8A1E84A4590C}" type="slidenum">
              <a:rPr lang="de-CH" altLang="de-DE" smtClean="0"/>
              <a:pPr eaLnBrk="1" hangingPunct="1"/>
              <a:t>15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945411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819" indent="-275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2799" indent="-22056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3918" indent="-22056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5039" indent="-22056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6158" indent="-22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7277" indent="-22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8397" indent="-22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9516" indent="-22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59DBD68-EC86-48C0-B7C7-8DF46B658FC3}" type="slidenum">
              <a:rPr lang="de-CH" altLang="de-DE" smtClean="0"/>
              <a:pPr eaLnBrk="1" hangingPunct="1"/>
              <a:t>17</a:t>
            </a:fld>
            <a:endParaRPr lang="de-CH" altLang="de-DE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22313"/>
            <a:ext cx="6419850" cy="3611562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25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819" indent="-275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2799" indent="-22056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3918" indent="-22056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5039" indent="-22056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6158" indent="-22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7277" indent="-22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8397" indent="-22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9516" indent="-22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59DBD68-EC86-48C0-B7C7-8DF46B658FC3}" type="slidenum">
              <a:rPr lang="de-CH" altLang="de-DE" smtClean="0"/>
              <a:pPr eaLnBrk="1" hangingPunct="1"/>
              <a:t>18</a:t>
            </a:fld>
            <a:endParaRPr lang="de-CH" altLang="de-DE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22313"/>
            <a:ext cx="6419850" cy="3611562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22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836F-0F10-4414-85F2-5C9BF32D0ED5}" type="datetimeFigureOut">
              <a:rPr lang="de-CH" smtClean="0"/>
              <a:t>21.07.2019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796A-18C8-4D43-903D-35C8FD791FE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095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836F-0F10-4414-85F2-5C9BF32D0ED5}" type="datetimeFigureOut">
              <a:rPr lang="de-CH" smtClean="0"/>
              <a:t>21.07.2019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796A-18C8-4D43-903D-35C8FD791FE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617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836F-0F10-4414-85F2-5C9BF32D0ED5}" type="datetimeFigureOut">
              <a:rPr lang="de-CH" smtClean="0"/>
              <a:t>21.07.2019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796A-18C8-4D43-903D-35C8FD791FE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5614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20E440-7500-4178-BA32-A214088613EA}" type="slidenum">
              <a:t>‹#›</a:t>
            </a:fld>
            <a:endParaRPr lang="de-DE"/>
          </a:p>
        </p:txBody>
      </p:sp>
      <p:sp>
        <p:nvSpPr>
          <p:cNvPr id="5" name="Subtitle 2"/>
          <p:cNvSpPr>
            <a:spLocks noGrp="1"/>
          </p:cNvSpPr>
          <p:nvPr>
            <p:ph type="subTitle" idx="13" hasCustomPrompt="1"/>
          </p:nvPr>
        </p:nvSpPr>
        <p:spPr bwMode="auto">
          <a:xfrm>
            <a:off x="838198" y="6204372"/>
            <a:ext cx="9144000" cy="255435"/>
          </a:xfrm>
        </p:spPr>
        <p:txBody>
          <a:bodyPr>
            <a:normAutofit/>
          </a:bodyPr>
          <a:lstStyle>
            <a:lvl1pPr marL="0" indent="0" algn="l">
              <a:buNone/>
              <a:defRPr sz="12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Reference</a:t>
            </a:r>
            <a:endParaRPr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1" y="1"/>
            <a:ext cx="8850489" cy="69765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7645232"/>
      </p:ext>
    </p:extLst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836F-0F10-4414-85F2-5C9BF32D0ED5}" type="datetimeFigureOut">
              <a:rPr lang="de-CH" smtClean="0"/>
              <a:t>21.07.2019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796A-18C8-4D43-903D-35C8FD791FE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292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836F-0F10-4414-85F2-5C9BF32D0ED5}" type="datetimeFigureOut">
              <a:rPr lang="de-CH" smtClean="0"/>
              <a:t>21.07.2019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796A-18C8-4D43-903D-35C8FD791FE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465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836F-0F10-4414-85F2-5C9BF32D0ED5}" type="datetimeFigureOut">
              <a:rPr lang="de-CH" smtClean="0"/>
              <a:t>21.07.2019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796A-18C8-4D43-903D-35C8FD791FE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524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836F-0F10-4414-85F2-5C9BF32D0ED5}" type="datetimeFigureOut">
              <a:rPr lang="de-CH" smtClean="0"/>
              <a:t>21.07.2019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796A-18C8-4D43-903D-35C8FD791FE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349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836F-0F10-4414-85F2-5C9BF32D0ED5}" type="datetimeFigureOut">
              <a:rPr lang="de-CH" smtClean="0"/>
              <a:t>21.07.2019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796A-18C8-4D43-903D-35C8FD791FE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49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836F-0F10-4414-85F2-5C9BF32D0ED5}" type="datetimeFigureOut">
              <a:rPr lang="de-CH" smtClean="0"/>
              <a:t>21.07.2019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796A-18C8-4D43-903D-35C8FD791FE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589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836F-0F10-4414-85F2-5C9BF32D0ED5}" type="datetimeFigureOut">
              <a:rPr lang="de-CH" smtClean="0"/>
              <a:t>21.07.2019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796A-18C8-4D43-903D-35C8FD791FE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222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836F-0F10-4414-85F2-5C9BF32D0ED5}" type="datetimeFigureOut">
              <a:rPr lang="de-CH" smtClean="0"/>
              <a:t>21.07.2019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796A-18C8-4D43-903D-35C8FD791FE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6705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0836F-0F10-4414-85F2-5C9BF32D0ED5}" type="datetimeFigureOut">
              <a:rPr lang="de-CH" smtClean="0"/>
              <a:t>21.07.2019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E796A-18C8-4D43-903D-35C8FD791FE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825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hyperlink" Target="http://www.hep-druginteractions.org/" TargetMode="External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1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hyperlink" Target="http://www.cancer-druginteractions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wmf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35360" y="1518700"/>
            <a:ext cx="1159328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CH" sz="6400" b="1" dirty="0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Antiretroviral </a:t>
            </a:r>
            <a:r>
              <a:rPr lang="de-CH" sz="6400" b="1" dirty="0" err="1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therapy</a:t>
            </a:r>
            <a:r>
              <a:rPr lang="de-CH" sz="6400" b="1" dirty="0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in </a:t>
            </a:r>
            <a:r>
              <a:rPr lang="de-CH" sz="6400" b="1" dirty="0" err="1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elderly</a:t>
            </a:r>
            <a:r>
              <a:rPr lang="de-CH" sz="6400" b="1" dirty="0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sz="6400" b="1" dirty="0" err="1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individuals</a:t>
            </a:r>
            <a:r>
              <a:rPr lang="de-CH" sz="6400" b="1" dirty="0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sz="6400" b="1" dirty="0" err="1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living</a:t>
            </a:r>
            <a:r>
              <a:rPr lang="de-CH" sz="6400" b="1" dirty="0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sz="6400" b="1" dirty="0" err="1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with</a:t>
            </a:r>
            <a:r>
              <a:rPr lang="de-CH" sz="6400" b="1" dirty="0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HIV</a:t>
            </a:r>
            <a:endParaRPr lang="de-CH" sz="6400" b="1" dirty="0">
              <a:solidFill>
                <a:srgbClr val="025B9E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5877274"/>
            <a:ext cx="2403412" cy="45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0" descr="colour_logo_084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27686" r="9702" b="29735"/>
          <a:stretch>
            <a:fillRect/>
          </a:stretch>
        </p:blipFill>
        <p:spPr>
          <a:xfrm>
            <a:off x="6761850" y="5877273"/>
            <a:ext cx="2168156" cy="4477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52" y="5877273"/>
            <a:ext cx="1336973" cy="44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3392" y="4293096"/>
            <a:ext cx="7858354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3200" b="1" dirty="0">
                <a:cs typeface="Arial" panose="020B0604020202020204" pitchFamily="34" charset="0"/>
              </a:rPr>
              <a:t>Catia Marzolini</a:t>
            </a:r>
            <a:endParaRPr lang="en-GB" sz="800" b="1" dirty="0">
              <a:cs typeface="Arial" panose="020B0604020202020204" pitchFamily="34" charset="0"/>
            </a:endParaRPr>
          </a:p>
          <a:p>
            <a:r>
              <a:rPr lang="en-GB" sz="2000" b="1" dirty="0">
                <a:cs typeface="Arial" panose="020B0604020202020204" pitchFamily="34" charset="0"/>
              </a:rPr>
              <a:t>University Hospital &amp; University of Basel</a:t>
            </a:r>
          </a:p>
          <a:p>
            <a:r>
              <a:rPr lang="en-GB" sz="2000" b="1" dirty="0">
                <a:cs typeface="Arial" panose="020B0604020202020204" pitchFamily="34" charset="0"/>
              </a:rPr>
              <a:t>University of Liverpool</a:t>
            </a:r>
            <a:r>
              <a:rPr lang="en-GB" sz="2000" dirty="0">
                <a:cs typeface="Arial" panose="020B0604020202020204" pitchFamily="34" charset="0"/>
              </a:rPr>
              <a:t>		  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456" y="5735550"/>
            <a:ext cx="1287780" cy="60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0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/>
          <p:cNvSpPr txBox="1"/>
          <p:nvPr/>
        </p:nvSpPr>
        <p:spPr>
          <a:xfrm>
            <a:off x="3863752" y="764704"/>
            <a:ext cx="7056784" cy="1028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</a:pPr>
            <a:r>
              <a:rPr lang="de-CH" sz="2000" b="1" dirty="0" err="1">
                <a:cs typeface="Arial" panose="020B0604020202020204" pitchFamily="34" charset="0"/>
              </a:rPr>
              <a:t>Cognitive</a:t>
            </a:r>
            <a:r>
              <a:rPr lang="de-CH" sz="2000" b="1" dirty="0">
                <a:cs typeface="Arial" panose="020B0604020202020204" pitchFamily="34" charset="0"/>
              </a:rPr>
              <a:t> </a:t>
            </a:r>
            <a:r>
              <a:rPr lang="de-CH" sz="2000" b="1" dirty="0" err="1">
                <a:cs typeface="Arial" panose="020B0604020202020204" pitchFamily="34" charset="0"/>
              </a:rPr>
              <a:t>performance</a:t>
            </a:r>
            <a:endParaRPr lang="de-CH" sz="2000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CH" sz="2000" b="1" dirty="0">
                <a:cs typeface="Arial" panose="020B0604020202020204" pitchFamily="34" charset="0"/>
                <a:sym typeface="Wingdings" panose="05000000000000000000" pitchFamily="2" charset="2"/>
              </a:rPr>
              <a:t>    </a:t>
            </a:r>
            <a:endParaRPr lang="de-CH" sz="2000" b="1" dirty="0">
              <a:cs typeface="Arial" panose="020B0604020202020204" pitchFamily="34" charset="0"/>
            </a:endParaRPr>
          </a:p>
          <a:p>
            <a:endParaRPr lang="de-CH" sz="2000" b="1" dirty="0">
              <a:cs typeface="Arial" panose="020B0604020202020204" pitchFamily="34" charset="0"/>
            </a:endParaRPr>
          </a:p>
        </p:txBody>
      </p:sp>
      <p:sp>
        <p:nvSpPr>
          <p:cNvPr id="28" name="Text Box 591"/>
          <p:cNvSpPr txBox="1">
            <a:spLocks noChangeArrowheads="1"/>
          </p:cNvSpPr>
          <p:nvPr/>
        </p:nvSpPr>
        <p:spPr bwMode="auto">
          <a:xfrm>
            <a:off x="551384" y="125414"/>
            <a:ext cx="97565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CH" sz="2800" b="1" dirty="0">
                <a:solidFill>
                  <a:srgbClr val="025B9E"/>
                </a:solidFill>
                <a:latin typeface="Calibri" panose="020F0502020204030204" pitchFamily="34" charset="0"/>
              </a:rPr>
              <a:t>  Drugs </a:t>
            </a:r>
            <a:r>
              <a:rPr lang="de-CH" sz="2800" b="1" dirty="0" err="1">
                <a:solidFill>
                  <a:srgbClr val="025B9E"/>
                </a:solidFill>
                <a:latin typeface="Calibri" panose="020F0502020204030204" pitchFamily="34" charset="0"/>
              </a:rPr>
              <a:t>with</a:t>
            </a:r>
            <a:r>
              <a:rPr lang="de-CH" sz="2800" b="1" dirty="0">
                <a:solidFill>
                  <a:srgbClr val="025B9E"/>
                </a:solidFill>
                <a:latin typeface="Calibri" panose="020F0502020204030204" pitchFamily="34" charset="0"/>
              </a:rPr>
              <a:t> </a:t>
            </a:r>
            <a:r>
              <a:rPr lang="de-CH" sz="2800" b="1" dirty="0" err="1">
                <a:solidFill>
                  <a:srgbClr val="025B9E"/>
                </a:solidFill>
                <a:latin typeface="Calibri" panose="020F0502020204030204" pitchFamily="34" charset="0"/>
              </a:rPr>
              <a:t>anticholinergic</a:t>
            </a:r>
            <a:r>
              <a:rPr lang="de-CH" sz="2800" b="1" dirty="0">
                <a:solidFill>
                  <a:srgbClr val="025B9E"/>
                </a:solidFill>
                <a:latin typeface="Calibri" panose="020F0502020204030204" pitchFamily="34" charset="0"/>
              </a:rPr>
              <a:t> </a:t>
            </a:r>
            <a:r>
              <a:rPr lang="de-CH" sz="2800" b="1" dirty="0" err="1">
                <a:solidFill>
                  <a:srgbClr val="025B9E"/>
                </a:solidFill>
                <a:latin typeface="Calibri" panose="020F0502020204030204" pitchFamily="34" charset="0"/>
              </a:rPr>
              <a:t>effects</a:t>
            </a:r>
            <a:r>
              <a:rPr lang="de-CH" sz="2800" b="1" dirty="0">
                <a:solidFill>
                  <a:srgbClr val="025B9E"/>
                </a:solidFill>
                <a:latin typeface="Calibri" panose="020F0502020204030204" pitchFamily="34" charset="0"/>
              </a:rPr>
              <a:t> </a:t>
            </a:r>
            <a:r>
              <a:rPr lang="de-CH" sz="2800" b="1" dirty="0" err="1">
                <a:solidFill>
                  <a:srgbClr val="025B9E"/>
                </a:solidFill>
                <a:latin typeface="Calibri" panose="020F0502020204030204" pitchFamily="34" charset="0"/>
              </a:rPr>
              <a:t>and</a:t>
            </a:r>
            <a:r>
              <a:rPr lang="de-CH" sz="2800" b="1" dirty="0">
                <a:solidFill>
                  <a:srgbClr val="025B9E"/>
                </a:solidFill>
                <a:latin typeface="Calibri" panose="020F0502020204030204" pitchFamily="34" charset="0"/>
              </a:rPr>
              <a:t> </a:t>
            </a:r>
            <a:r>
              <a:rPr lang="de-CH" sz="2800" b="1" dirty="0" err="1">
                <a:solidFill>
                  <a:srgbClr val="025B9E"/>
                </a:solidFill>
                <a:latin typeface="Calibri" panose="020F0502020204030204" pitchFamily="34" charset="0"/>
              </a:rPr>
              <a:t>cognitive</a:t>
            </a:r>
            <a:r>
              <a:rPr lang="de-CH" sz="2800" b="1" dirty="0">
                <a:solidFill>
                  <a:srgbClr val="025B9E"/>
                </a:solidFill>
                <a:latin typeface="Calibri" panose="020F0502020204030204" pitchFamily="34" charset="0"/>
              </a:rPr>
              <a:t> </a:t>
            </a:r>
            <a:r>
              <a:rPr lang="de-CH" sz="2800" b="1" dirty="0" err="1">
                <a:solidFill>
                  <a:srgbClr val="025B9E"/>
                </a:solidFill>
                <a:latin typeface="Calibri" panose="020F0502020204030204" pitchFamily="34" charset="0"/>
              </a:rPr>
              <a:t>performance</a:t>
            </a:r>
            <a:endParaRPr lang="de-CH" sz="2800" b="1" dirty="0">
              <a:solidFill>
                <a:srgbClr val="025B9E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Line 3"/>
          <p:cNvSpPr>
            <a:spLocks noChangeShapeType="1"/>
          </p:cNvSpPr>
          <p:nvPr/>
        </p:nvSpPr>
        <p:spPr bwMode="auto">
          <a:xfrm>
            <a:off x="767408" y="692697"/>
            <a:ext cx="10657184" cy="0"/>
          </a:xfrm>
          <a:prstGeom prst="line">
            <a:avLst/>
          </a:prstGeom>
          <a:noFill/>
          <a:ln w="28575">
            <a:solidFill>
              <a:srgbClr val="025B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2"/>
          <a:srcRect l="6358" b="11738"/>
          <a:stretch/>
        </p:blipFill>
        <p:spPr>
          <a:xfrm>
            <a:off x="1546166" y="1113068"/>
            <a:ext cx="7711615" cy="2243874"/>
          </a:xfrm>
          <a:prstGeom prst="rect">
            <a:avLst/>
          </a:prstGeom>
        </p:spPr>
      </p:pic>
      <p:sp>
        <p:nvSpPr>
          <p:cNvPr id="29" name="Rechteck 28"/>
          <p:cNvSpPr/>
          <p:nvPr/>
        </p:nvSpPr>
        <p:spPr>
          <a:xfrm>
            <a:off x="3233373" y="3356992"/>
            <a:ext cx="4032448" cy="260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Total number of anti-cholinergic drugs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 rot="16200000">
            <a:off x="184138" y="1957162"/>
            <a:ext cx="1489960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de-CH" sz="1600" dirty="0" err="1"/>
              <a:t>worse</a:t>
            </a:r>
            <a:r>
              <a:rPr lang="de-CH" sz="1600" dirty="0"/>
              <a:t> </a:t>
            </a:r>
            <a:r>
              <a:rPr lang="de-CH" sz="1600" dirty="0" err="1"/>
              <a:t>cognitive</a:t>
            </a:r>
            <a:endParaRPr lang="de-CH" sz="1600" dirty="0"/>
          </a:p>
          <a:p>
            <a:pPr>
              <a:lnSpc>
                <a:spcPts val="1400"/>
              </a:lnSpc>
            </a:pPr>
            <a:r>
              <a:rPr lang="de-CH" sz="1600" dirty="0" err="1"/>
              <a:t>performance</a:t>
            </a:r>
            <a:endParaRPr lang="en-US" sz="1600" dirty="0"/>
          </a:p>
        </p:txBody>
      </p:sp>
      <p:sp>
        <p:nvSpPr>
          <p:cNvPr id="31" name="Pfeil nach oben 30"/>
          <p:cNvSpPr/>
          <p:nvPr/>
        </p:nvSpPr>
        <p:spPr>
          <a:xfrm>
            <a:off x="1162836" y="1128980"/>
            <a:ext cx="394936" cy="2035825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5411192" y="3409255"/>
            <a:ext cx="62703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de-CH" sz="1400" dirty="0">
                <a:latin typeface="+mn-lt"/>
                <a:cs typeface="Arial" panose="020B0604020202020204" pitchFamily="34" charset="0"/>
              </a:rPr>
              <a:t>Rubin L et al. JAIDS 2018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1148521" y="3717032"/>
            <a:ext cx="9555991" cy="1028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</a:pPr>
            <a:r>
              <a:rPr lang="de-CH" sz="2000" b="1" dirty="0" smtClean="0">
                <a:cs typeface="Arial" panose="020B0604020202020204" pitchFamily="34" charset="0"/>
              </a:rPr>
              <a:t>Selected </a:t>
            </a:r>
            <a:r>
              <a:rPr lang="de-CH" sz="2000" b="1" dirty="0" err="1" smtClean="0">
                <a:cs typeface="Arial" panose="020B0604020202020204" pitchFamily="34" charset="0"/>
              </a:rPr>
              <a:t>anticholinergic</a:t>
            </a:r>
            <a:r>
              <a:rPr lang="de-CH" sz="2000" b="1" dirty="0" smtClean="0">
                <a:cs typeface="Arial" panose="020B0604020202020204" pitchFamily="34" charset="0"/>
              </a:rPr>
              <a:t> </a:t>
            </a:r>
            <a:r>
              <a:rPr lang="de-CH" sz="2000" b="1" dirty="0" err="1" smtClean="0">
                <a:cs typeface="Arial" panose="020B0604020202020204" pitchFamily="34" charset="0"/>
              </a:rPr>
              <a:t>drugs</a:t>
            </a:r>
            <a:r>
              <a:rPr lang="de-CH" sz="2000" b="1" dirty="0" smtClean="0">
                <a:cs typeface="Arial" panose="020B0604020202020204" pitchFamily="34" charset="0"/>
              </a:rPr>
              <a:t> </a:t>
            </a:r>
            <a:endParaRPr lang="de-CH" sz="16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CH" sz="2000" b="1" dirty="0">
                <a:cs typeface="Arial" panose="020B0604020202020204" pitchFamily="34" charset="0"/>
                <a:sym typeface="Wingdings" panose="05000000000000000000" pitchFamily="2" charset="2"/>
              </a:rPr>
              <a:t>    </a:t>
            </a:r>
            <a:endParaRPr lang="de-CH" sz="2000" b="1" dirty="0">
              <a:cs typeface="Arial" panose="020B0604020202020204" pitchFamily="34" charset="0"/>
            </a:endParaRPr>
          </a:p>
          <a:p>
            <a:endParaRPr lang="de-CH" sz="2000" b="1" dirty="0">
              <a:cs typeface="Arial" panose="020B0604020202020204" pitchFamily="34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591944" y="6381276"/>
            <a:ext cx="62703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de-CH" sz="1400" dirty="0" err="1">
                <a:latin typeface="+mn-lt"/>
                <a:cs typeface="Arial" panose="020B0604020202020204" pitchFamily="34" charset="0"/>
              </a:rPr>
              <a:t>Boustani</a:t>
            </a:r>
            <a:r>
              <a:rPr lang="de-CH" sz="1400" dirty="0">
                <a:latin typeface="+mn-lt"/>
                <a:cs typeface="Arial" panose="020B0604020202020204" pitchFamily="34" charset="0"/>
              </a:rPr>
              <a:t> M et al. </a:t>
            </a:r>
            <a:r>
              <a:rPr lang="de-CH" sz="1400" dirty="0" err="1">
                <a:latin typeface="+mn-lt"/>
                <a:cs typeface="Arial" panose="020B0604020202020204" pitchFamily="34" charset="0"/>
              </a:rPr>
              <a:t>Aging</a:t>
            </a:r>
            <a:r>
              <a:rPr lang="de-CH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+mn-lt"/>
                <a:cs typeface="Arial" panose="020B0604020202020204" pitchFamily="34" charset="0"/>
              </a:rPr>
              <a:t>Health</a:t>
            </a:r>
            <a:r>
              <a:rPr lang="de-CH" sz="1400" dirty="0">
                <a:latin typeface="+mn-lt"/>
                <a:cs typeface="Arial" panose="020B0604020202020204" pitchFamily="34" charset="0"/>
              </a:rPr>
              <a:t> 2008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388275"/>
              </p:ext>
            </p:extLst>
          </p:nvPr>
        </p:nvGraphicFramePr>
        <p:xfrm>
          <a:off x="1183844" y="4192947"/>
          <a:ext cx="7708720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7180">
                  <a:extLst>
                    <a:ext uri="{9D8B030D-6E8A-4147-A177-3AD203B41FA5}">
                      <a16:colId xmlns:a16="http://schemas.microsoft.com/office/drawing/2014/main" val="49818825"/>
                    </a:ext>
                  </a:extLst>
                </a:gridCol>
                <a:gridCol w="1927180">
                  <a:extLst>
                    <a:ext uri="{9D8B030D-6E8A-4147-A177-3AD203B41FA5}">
                      <a16:colId xmlns:a16="http://schemas.microsoft.com/office/drawing/2014/main" val="4248037240"/>
                    </a:ext>
                  </a:extLst>
                </a:gridCol>
                <a:gridCol w="1927180">
                  <a:extLst>
                    <a:ext uri="{9D8B030D-6E8A-4147-A177-3AD203B41FA5}">
                      <a16:colId xmlns:a16="http://schemas.microsoft.com/office/drawing/2014/main" val="2746198429"/>
                    </a:ext>
                  </a:extLst>
                </a:gridCol>
                <a:gridCol w="1927180">
                  <a:extLst>
                    <a:ext uri="{9D8B030D-6E8A-4147-A177-3AD203B41FA5}">
                      <a16:colId xmlns:a16="http://schemas.microsoft.com/office/drawing/2014/main" val="83096862"/>
                    </a:ext>
                  </a:extLst>
                </a:gridCol>
              </a:tblGrid>
              <a:tr h="254582">
                <a:tc>
                  <a:txBody>
                    <a:bodyPr/>
                    <a:lstStyle/>
                    <a:p>
                      <a:r>
                        <a:rPr lang="de-CH" sz="1800" dirty="0" err="1">
                          <a:solidFill>
                            <a:schemeClr val="tx1"/>
                          </a:solidFill>
                        </a:rPr>
                        <a:t>amitriptyline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dirty="0" err="1">
                          <a:solidFill>
                            <a:schemeClr val="tx1"/>
                          </a:solidFill>
                        </a:rPr>
                        <a:t>clozapine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1" dirty="0" err="1" smtClean="0">
                          <a:solidFill>
                            <a:schemeClr val="tx1"/>
                          </a:solidFill>
                        </a:rPr>
                        <a:t>imipramine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1" dirty="0" err="1">
                          <a:solidFill>
                            <a:schemeClr val="tx1"/>
                          </a:solidFill>
                        </a:rPr>
                        <a:t>promethazine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456598"/>
                  </a:ext>
                </a:extLst>
              </a:tr>
              <a:tr h="161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dirty="0" err="1" smtClean="0">
                          <a:solidFill>
                            <a:schemeClr val="tx1"/>
                          </a:solidFill>
                        </a:rPr>
                        <a:t>atropine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1" dirty="0" err="1">
                          <a:solidFill>
                            <a:schemeClr val="tx1"/>
                          </a:solidFill>
                        </a:rPr>
                        <a:t>darifenacin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1" dirty="0" err="1" smtClean="0">
                          <a:solidFill>
                            <a:schemeClr val="tx1"/>
                          </a:solidFill>
                        </a:rPr>
                        <a:t>nortriptyline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1" dirty="0" err="1" smtClean="0">
                          <a:solidFill>
                            <a:schemeClr val="tx1"/>
                          </a:solidFill>
                        </a:rPr>
                        <a:t>scopolamine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996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dirty="0" err="1" smtClean="0">
                          <a:solidFill>
                            <a:schemeClr val="tx1"/>
                          </a:solidFill>
                        </a:rPr>
                        <a:t>chlorpheniramine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1" dirty="0" err="1">
                          <a:solidFill>
                            <a:schemeClr val="tx1"/>
                          </a:solidFill>
                        </a:rPr>
                        <a:t>desipramine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1" dirty="0" err="1" smtClean="0">
                          <a:solidFill>
                            <a:schemeClr val="tx1"/>
                          </a:solidFill>
                        </a:rPr>
                        <a:t>olanzapine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1" dirty="0" err="1" smtClean="0">
                          <a:solidFill>
                            <a:schemeClr val="tx1"/>
                          </a:solidFill>
                        </a:rPr>
                        <a:t>thioridazine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30287"/>
                  </a:ext>
                </a:extLst>
              </a:tr>
              <a:tr h="117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dirty="0" err="1" smtClean="0">
                          <a:solidFill>
                            <a:schemeClr val="tx1"/>
                          </a:solidFill>
                        </a:rPr>
                        <a:t>chlorpromazine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dirty="0" err="1" smtClean="0">
                          <a:solidFill>
                            <a:schemeClr val="tx1"/>
                          </a:solidFill>
                        </a:rPr>
                        <a:t>diphenhydramine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1" dirty="0" err="1" smtClean="0">
                          <a:solidFill>
                            <a:schemeClr val="tx1"/>
                          </a:solidFill>
                        </a:rPr>
                        <a:t>oxybutynin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1" dirty="0" err="1" smtClean="0">
                          <a:solidFill>
                            <a:schemeClr val="tx1"/>
                          </a:solidFill>
                        </a:rPr>
                        <a:t>tolterodine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744613"/>
                  </a:ext>
                </a:extLst>
              </a:tr>
              <a:tr h="131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dirty="0" err="1" smtClean="0">
                          <a:solidFill>
                            <a:schemeClr val="tx1"/>
                          </a:solidFill>
                        </a:rPr>
                        <a:t>clomipramine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1" dirty="0" err="1" smtClean="0">
                          <a:solidFill>
                            <a:schemeClr val="tx1"/>
                          </a:solidFill>
                        </a:rPr>
                        <a:t>doxepin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1" dirty="0" err="1" smtClean="0">
                          <a:solidFill>
                            <a:schemeClr val="tx1"/>
                          </a:solidFill>
                        </a:rPr>
                        <a:t>paroxetine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1" dirty="0" err="1" smtClean="0">
                          <a:solidFill>
                            <a:schemeClr val="tx1"/>
                          </a:solidFill>
                        </a:rPr>
                        <a:t>trimipramine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672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42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591944" y="6381276"/>
            <a:ext cx="62703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de-CH" sz="1400" dirty="0" smtClean="0">
                <a:latin typeface="+mn-lt"/>
                <a:cs typeface="Arial" panose="020B0604020202020204" pitchFamily="34" charset="0"/>
              </a:rPr>
              <a:t>www.hiv-druginteractions.org</a:t>
            </a:r>
            <a:endParaRPr lang="de-CH" sz="14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054" y="99714"/>
            <a:ext cx="8197354" cy="59298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1" b="42557"/>
          <a:stretch/>
        </p:blipFill>
        <p:spPr>
          <a:xfrm>
            <a:off x="1559496" y="757050"/>
            <a:ext cx="8273630" cy="5418836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4511824" y="4712914"/>
            <a:ext cx="2232248" cy="209965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4493536" y="5434139"/>
            <a:ext cx="2232248" cy="209965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4497360" y="2123430"/>
            <a:ext cx="2232248" cy="209965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4475820" y="1214216"/>
            <a:ext cx="2232248" cy="209965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0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188639"/>
            <a:ext cx="8280920" cy="658019"/>
          </a:xfrm>
          <a:prstGeom prst="rect">
            <a:avLst/>
          </a:prstGeom>
        </p:spPr>
      </p:pic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5591944" y="6381276"/>
            <a:ext cx="62703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de-CH" sz="1400" dirty="0" smtClean="0">
                <a:latin typeface="+mn-lt"/>
                <a:cs typeface="Arial" panose="020B0604020202020204" pitchFamily="34" charset="0"/>
              </a:rPr>
              <a:t>www.hiv-druginteractions.org</a:t>
            </a:r>
            <a:endParaRPr lang="de-CH" sz="14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/>
          <a:srcRect t="-1" b="43068"/>
          <a:stretch/>
        </p:blipFill>
        <p:spPr>
          <a:xfrm>
            <a:off x="1415480" y="836712"/>
            <a:ext cx="870958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0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Text Box 22"/>
          <p:cNvSpPr txBox="1">
            <a:spLocks noChangeArrowheads="1"/>
          </p:cNvSpPr>
          <p:nvPr/>
        </p:nvSpPr>
        <p:spPr bwMode="auto">
          <a:xfrm>
            <a:off x="767408" y="133474"/>
            <a:ext cx="89886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de-CH" altLang="de-DE" sz="2800" b="1" dirty="0" err="1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Prevalence</a:t>
            </a:r>
            <a:r>
              <a:rPr lang="de-CH" altLang="de-DE" sz="2800" b="1" dirty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of </a:t>
            </a:r>
            <a:r>
              <a:rPr lang="de-CH" altLang="de-DE" sz="2800" b="1" dirty="0" err="1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prescribing</a:t>
            </a:r>
            <a:r>
              <a:rPr lang="de-CH" altLang="de-DE" sz="2800" b="1" dirty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sz="2800" b="1" dirty="0" err="1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issues</a:t>
            </a:r>
            <a:r>
              <a:rPr lang="de-CH" altLang="de-DE" sz="2800" b="1" dirty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in SHCS </a:t>
            </a:r>
            <a:r>
              <a:rPr lang="de-CH" altLang="de-DE" sz="2800" b="1" dirty="0" err="1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patients</a:t>
            </a:r>
            <a:r>
              <a:rPr lang="de-CH" altLang="de-DE" sz="2800" b="1" dirty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sz="2800" b="1" u="sng" dirty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&gt;</a:t>
            </a:r>
            <a:r>
              <a:rPr lang="de-CH" altLang="de-DE" sz="2800" b="1" dirty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75 </a:t>
            </a:r>
            <a:r>
              <a:rPr lang="de-CH" altLang="de-DE" sz="2800" b="1" dirty="0" err="1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years</a:t>
            </a:r>
            <a:endParaRPr lang="de-CH" altLang="de-DE" sz="2800" b="1" dirty="0">
              <a:solidFill>
                <a:srgbClr val="025B9E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767408" y="692697"/>
            <a:ext cx="10657184" cy="0"/>
          </a:xfrm>
          <a:prstGeom prst="line">
            <a:avLst/>
          </a:prstGeom>
          <a:noFill/>
          <a:ln w="28575">
            <a:solidFill>
              <a:srgbClr val="025B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087888" y="6316979"/>
            <a:ext cx="66967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de-CH" sz="1400" dirty="0">
                <a:latin typeface="+mj-lt"/>
                <a:cs typeface="Arial" panose="020B0604020202020204" pitchFamily="34" charset="0"/>
              </a:rPr>
              <a:t>Livio F. International Workshop </a:t>
            </a:r>
            <a:r>
              <a:rPr lang="de-CH" sz="1400" dirty="0" err="1">
                <a:latin typeface="+mj-lt"/>
                <a:cs typeface="Arial" panose="020B0604020202020204" pitchFamily="34" charset="0"/>
              </a:rPr>
              <a:t>Clin</a:t>
            </a:r>
            <a:r>
              <a:rPr lang="de-CH" sz="1400" dirty="0">
                <a:latin typeface="+mj-lt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+mj-lt"/>
                <a:cs typeface="Arial" panose="020B0604020202020204" pitchFamily="34" charset="0"/>
              </a:rPr>
              <a:t>Pharmacol</a:t>
            </a:r>
            <a:r>
              <a:rPr lang="de-CH" sz="1400" dirty="0">
                <a:latin typeface="+mj-lt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+mj-lt"/>
                <a:cs typeface="Arial" panose="020B0604020202020204" pitchFamily="34" charset="0"/>
              </a:rPr>
              <a:t>Antivir</a:t>
            </a:r>
            <a:r>
              <a:rPr lang="de-CH" sz="1400" dirty="0">
                <a:latin typeface="+mj-lt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+mj-lt"/>
                <a:cs typeface="Arial" panose="020B0604020202020204" pitchFamily="34" charset="0"/>
              </a:rPr>
              <a:t>Ther</a:t>
            </a:r>
            <a:r>
              <a:rPr lang="de-CH" sz="1400" dirty="0">
                <a:latin typeface="+mj-lt"/>
                <a:cs typeface="Arial" panose="020B0604020202020204" pitchFamily="34" charset="0"/>
              </a:rPr>
              <a:t> 2018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072359" y="830392"/>
            <a:ext cx="49678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chemeClr val="bg1">
                    <a:lumMod val="50000"/>
                  </a:schemeClr>
                </a:solidFill>
              </a:rPr>
              <a:t>Overall   </a:t>
            </a:r>
            <a:r>
              <a:rPr lang="de-CH" b="1" dirty="0" err="1">
                <a:solidFill>
                  <a:schemeClr val="bg1">
                    <a:lumMod val="50000"/>
                  </a:schemeClr>
                </a:solidFill>
              </a:rPr>
              <a:t>prescribing</a:t>
            </a:r>
            <a:r>
              <a:rPr lang="de-CH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b="1" dirty="0" err="1">
                <a:solidFill>
                  <a:schemeClr val="bg1">
                    <a:lumMod val="50000"/>
                  </a:schemeClr>
                </a:solidFill>
              </a:rPr>
              <a:t>issues</a:t>
            </a:r>
            <a:r>
              <a:rPr lang="de-CH" b="1" dirty="0">
                <a:solidFill>
                  <a:schemeClr val="bg1">
                    <a:lumMod val="50000"/>
                  </a:schemeClr>
                </a:solidFill>
              </a:rPr>
              <a:t>   : 69% </a:t>
            </a:r>
            <a:r>
              <a:rPr lang="de-CH" b="1" dirty="0" err="1">
                <a:solidFill>
                  <a:schemeClr val="bg1">
                    <a:lumMod val="50000"/>
                  </a:schemeClr>
                </a:solidFill>
              </a:rPr>
              <a:t>participants</a:t>
            </a:r>
            <a:endParaRPr lang="de-CH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22757" y="4581128"/>
            <a:ext cx="1108923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40% of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prescribing</a:t>
            </a:r>
            <a:r>
              <a:rPr lang="de-CH" dirty="0"/>
              <a:t> </a:t>
            </a:r>
            <a:r>
              <a:rPr lang="de-CH" dirty="0" err="1"/>
              <a:t>issues</a:t>
            </a:r>
            <a:r>
              <a:rPr lang="de-CH" dirty="0"/>
              <a:t> </a:t>
            </a:r>
            <a:r>
              <a:rPr lang="de-CH" dirty="0" err="1"/>
              <a:t>could</a:t>
            </a:r>
            <a:r>
              <a:rPr lang="de-CH" dirty="0"/>
              <a:t> </a:t>
            </a:r>
            <a:r>
              <a:rPr lang="de-CH" dirty="0" err="1"/>
              <a:t>possibly</a:t>
            </a:r>
            <a:r>
              <a:rPr lang="de-CH" dirty="0"/>
              <a:t> </a:t>
            </a:r>
            <a:r>
              <a:rPr lang="de-CH" dirty="0" err="1"/>
              <a:t>lead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deleterious</a:t>
            </a:r>
            <a:r>
              <a:rPr lang="de-CH" dirty="0"/>
              <a:t> </a:t>
            </a:r>
            <a:r>
              <a:rPr lang="de-CH" dirty="0" err="1"/>
              <a:t>clinical</a:t>
            </a:r>
            <a:r>
              <a:rPr lang="de-CH" dirty="0"/>
              <a:t> </a:t>
            </a:r>
            <a:r>
              <a:rPr lang="de-CH" dirty="0" err="1"/>
              <a:t>consequences</a:t>
            </a: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/>
              <a:t>Prescribing</a:t>
            </a:r>
            <a:r>
              <a:rPr lang="de-CH" dirty="0"/>
              <a:t> </a:t>
            </a:r>
            <a:r>
              <a:rPr lang="de-CH" dirty="0" err="1"/>
              <a:t>issues</a:t>
            </a:r>
            <a:r>
              <a:rPr lang="de-CH" dirty="0"/>
              <a:t> </a:t>
            </a:r>
            <a:r>
              <a:rPr lang="de-CH" dirty="0" err="1"/>
              <a:t>more</a:t>
            </a:r>
            <a:r>
              <a:rPr lang="de-CH" dirty="0"/>
              <a:t> </a:t>
            </a:r>
            <a:r>
              <a:rPr lang="de-CH" dirty="0" err="1"/>
              <a:t>frequent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non-HIV </a:t>
            </a:r>
            <a:r>
              <a:rPr lang="de-CH" dirty="0" err="1"/>
              <a:t>comeds</a:t>
            </a: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Education on </a:t>
            </a:r>
            <a:r>
              <a:rPr lang="de-CH" dirty="0" err="1"/>
              <a:t>geriatric</a:t>
            </a:r>
            <a:r>
              <a:rPr lang="de-CH" dirty="0"/>
              <a:t> </a:t>
            </a:r>
            <a:r>
              <a:rPr lang="de-CH" dirty="0" err="1"/>
              <a:t>medicine</a:t>
            </a:r>
            <a:r>
              <a:rPr lang="de-CH" dirty="0"/>
              <a:t> </a:t>
            </a:r>
            <a:r>
              <a:rPr lang="de-CH" dirty="0" err="1"/>
              <a:t>principles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periodic</a:t>
            </a:r>
            <a:r>
              <a:rPr lang="de-CH" dirty="0"/>
              <a:t> </a:t>
            </a:r>
            <a:r>
              <a:rPr lang="de-CH" dirty="0" err="1"/>
              <a:t>review</a:t>
            </a:r>
            <a:r>
              <a:rPr lang="de-CH" dirty="0"/>
              <a:t> of </a:t>
            </a:r>
            <a:r>
              <a:rPr lang="de-CH" dirty="0" err="1"/>
              <a:t>prescriptions</a:t>
            </a:r>
            <a:r>
              <a:rPr lang="de-CH" dirty="0"/>
              <a:t> </a:t>
            </a:r>
            <a:r>
              <a:rPr lang="de-CH" dirty="0" err="1"/>
              <a:t>could</a:t>
            </a:r>
            <a:r>
              <a:rPr lang="de-CH" dirty="0"/>
              <a:t> </a:t>
            </a:r>
            <a:r>
              <a:rPr lang="de-CH" dirty="0" err="1"/>
              <a:t>reduce</a:t>
            </a:r>
            <a:r>
              <a:rPr lang="de-CH" dirty="0"/>
              <a:t> </a:t>
            </a:r>
            <a:r>
              <a:rPr lang="de-CH" dirty="0" err="1"/>
              <a:t>polypharmacy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prescribing</a:t>
            </a:r>
            <a:r>
              <a:rPr lang="de-CH" dirty="0"/>
              <a:t> </a:t>
            </a:r>
            <a:r>
              <a:rPr lang="de-CH" dirty="0" err="1"/>
              <a:t>errors</a:t>
            </a:r>
            <a:endParaRPr lang="de-CH" dirty="0"/>
          </a:p>
        </p:txBody>
      </p:sp>
      <p:sp>
        <p:nvSpPr>
          <p:cNvPr id="14" name="Pfeil nach unten 13"/>
          <p:cNvSpPr/>
          <p:nvPr/>
        </p:nvSpPr>
        <p:spPr>
          <a:xfrm>
            <a:off x="4631652" y="1160724"/>
            <a:ext cx="376750" cy="353011"/>
          </a:xfrm>
          <a:prstGeom prst="down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2999656" y="1556792"/>
            <a:ext cx="4484985" cy="2999535"/>
            <a:chOff x="3988669" y="1706751"/>
            <a:chExt cx="3784004" cy="2645762"/>
          </a:xfrm>
        </p:grpSpPr>
        <p:sp>
          <p:nvSpPr>
            <p:cNvPr id="13" name="Textfeld 12"/>
            <p:cNvSpPr txBox="1"/>
            <p:nvPr/>
          </p:nvSpPr>
          <p:spPr>
            <a:xfrm>
              <a:off x="4008463" y="1706751"/>
              <a:ext cx="3764210" cy="3257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CH" b="1" dirty="0" err="1">
                  <a:solidFill>
                    <a:schemeClr val="bg1"/>
                  </a:solidFill>
                </a:rPr>
                <a:t>Incorrect</a:t>
              </a:r>
              <a:r>
                <a:rPr lang="de-CH" b="1" dirty="0">
                  <a:solidFill>
                    <a:schemeClr val="bg1"/>
                  </a:solidFill>
                </a:rPr>
                <a:t> </a:t>
              </a:r>
              <a:r>
                <a:rPr lang="de-CH" b="1" dirty="0" err="1">
                  <a:solidFill>
                    <a:schemeClr val="bg1"/>
                  </a:solidFill>
                </a:rPr>
                <a:t>drug</a:t>
              </a:r>
              <a:r>
                <a:rPr lang="de-CH" b="1" dirty="0">
                  <a:solidFill>
                    <a:schemeClr val="bg1"/>
                  </a:solidFill>
                </a:rPr>
                <a:t> </a:t>
              </a:r>
              <a:r>
                <a:rPr lang="de-CH" b="1" dirty="0" err="1">
                  <a:solidFill>
                    <a:schemeClr val="bg1"/>
                  </a:solidFill>
                </a:rPr>
                <a:t>dosage</a:t>
              </a:r>
              <a:r>
                <a:rPr lang="de-CH" b="1" dirty="0">
                  <a:solidFill>
                    <a:schemeClr val="bg1"/>
                  </a:solidFill>
                </a:rPr>
                <a:t>: 	  	25%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3994771" y="2118222"/>
              <a:ext cx="3764210" cy="3257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CH" b="1" dirty="0" err="1">
                  <a:solidFill>
                    <a:schemeClr val="bg1"/>
                  </a:solidFill>
                </a:rPr>
                <a:t>No</a:t>
              </a:r>
              <a:r>
                <a:rPr lang="de-CH" b="1" dirty="0">
                  <a:solidFill>
                    <a:schemeClr val="bg1"/>
                  </a:solidFill>
                </a:rPr>
                <a:t> </a:t>
              </a:r>
              <a:r>
                <a:rPr lang="de-CH" b="1" dirty="0" err="1">
                  <a:solidFill>
                    <a:schemeClr val="bg1"/>
                  </a:solidFill>
                </a:rPr>
                <a:t>indication</a:t>
              </a:r>
              <a:r>
                <a:rPr lang="de-CH" b="1" dirty="0">
                  <a:solidFill>
                    <a:schemeClr val="bg1"/>
                  </a:solidFill>
                </a:rPr>
                <a:t>: 		  	21%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3994771" y="2529693"/>
              <a:ext cx="3764210" cy="32577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de-CH" b="1" dirty="0" err="1">
                  <a:solidFill>
                    <a:schemeClr val="bg1"/>
                  </a:solidFill>
                </a:rPr>
                <a:t>Prescription</a:t>
              </a:r>
              <a:r>
                <a:rPr lang="de-CH" b="1" dirty="0">
                  <a:solidFill>
                    <a:schemeClr val="bg1"/>
                  </a:solidFill>
                </a:rPr>
                <a:t> </a:t>
              </a:r>
              <a:r>
                <a:rPr lang="de-CH" b="1" dirty="0" err="1">
                  <a:solidFill>
                    <a:schemeClr val="bg1"/>
                  </a:solidFill>
                </a:rPr>
                <a:t>omission</a:t>
              </a:r>
              <a:r>
                <a:rPr lang="de-CH" b="1" dirty="0">
                  <a:solidFill>
                    <a:schemeClr val="bg1"/>
                  </a:solidFill>
                </a:rPr>
                <a:t>: 	  	19%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994771" y="2950317"/>
              <a:ext cx="3764210" cy="325772"/>
            </a:xfrm>
            <a:prstGeom prst="rect">
              <a:avLst/>
            </a:prstGeom>
            <a:solidFill>
              <a:srgbClr val="FF3399"/>
            </a:solidFill>
          </p:spPr>
          <p:txBody>
            <a:bodyPr wrap="square" rtlCol="0">
              <a:spAutoFit/>
            </a:bodyPr>
            <a:lstStyle/>
            <a:p>
              <a:r>
                <a:rPr lang="de-CH" b="1" dirty="0" err="1">
                  <a:solidFill>
                    <a:schemeClr val="bg1"/>
                  </a:solidFill>
                </a:rPr>
                <a:t>Inappropriate</a:t>
              </a:r>
              <a:r>
                <a:rPr lang="de-CH" b="1" dirty="0">
                  <a:solidFill>
                    <a:schemeClr val="bg1"/>
                  </a:solidFill>
                </a:rPr>
                <a:t> </a:t>
              </a:r>
              <a:r>
                <a:rPr lang="de-CH" b="1" dirty="0" err="1">
                  <a:solidFill>
                    <a:schemeClr val="bg1"/>
                  </a:solidFill>
                </a:rPr>
                <a:t>drug</a:t>
              </a:r>
              <a:r>
                <a:rPr lang="de-CH" b="1" dirty="0">
                  <a:solidFill>
                    <a:schemeClr val="bg1"/>
                  </a:solidFill>
                </a:rPr>
                <a:t>: 	  	19%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3988669" y="3361788"/>
              <a:ext cx="3764210" cy="32577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CH" b="1" dirty="0" err="1">
                  <a:solidFill>
                    <a:schemeClr val="bg1"/>
                  </a:solidFill>
                </a:rPr>
                <a:t>Deleterious</a:t>
              </a:r>
              <a:r>
                <a:rPr lang="de-CH" b="1" dirty="0">
                  <a:solidFill>
                    <a:schemeClr val="bg1"/>
                  </a:solidFill>
                </a:rPr>
                <a:t> DDIs: 		  	14%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3988669" y="3782412"/>
              <a:ext cx="3764210" cy="5701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CH" b="1" dirty="0">
                  <a:solidFill>
                    <a:schemeClr val="bg1"/>
                  </a:solidFill>
                </a:rPr>
                <a:t>Treatment </a:t>
              </a:r>
              <a:r>
                <a:rPr lang="de-CH" b="1" dirty="0" err="1">
                  <a:solidFill>
                    <a:schemeClr val="bg1"/>
                  </a:solidFill>
                </a:rPr>
                <a:t>duration</a:t>
              </a:r>
              <a:r>
                <a:rPr lang="de-CH" b="1" dirty="0">
                  <a:solidFill>
                    <a:schemeClr val="bg1"/>
                  </a:solidFill>
                </a:rPr>
                <a:t> </a:t>
              </a:r>
              <a:r>
                <a:rPr lang="de-CH" b="1" dirty="0" err="1">
                  <a:solidFill>
                    <a:schemeClr val="bg1"/>
                  </a:solidFill>
                </a:rPr>
                <a:t>exceeding</a:t>
              </a:r>
              <a:r>
                <a:rPr lang="de-CH" b="1" dirty="0">
                  <a:solidFill>
                    <a:schemeClr val="bg1"/>
                  </a:solidFill>
                </a:rPr>
                <a:t>                  2%</a:t>
              </a:r>
            </a:p>
            <a:p>
              <a:r>
                <a:rPr lang="de-CH" b="1" dirty="0" err="1">
                  <a:solidFill>
                    <a:schemeClr val="bg1"/>
                  </a:solidFill>
                </a:rPr>
                <a:t>recommendations</a:t>
              </a:r>
              <a:r>
                <a:rPr lang="de-CH" b="1" dirty="0">
                  <a:solidFill>
                    <a:schemeClr val="bg1"/>
                  </a:solidFill>
                </a:rPr>
                <a:t>:</a:t>
              </a:r>
            </a:p>
          </p:txBody>
        </p:sp>
      </p:grpSp>
      <p:sp>
        <p:nvSpPr>
          <p:cNvPr id="20" name="Rechteck 19"/>
          <p:cNvSpPr/>
          <p:nvPr/>
        </p:nvSpPr>
        <p:spPr>
          <a:xfrm>
            <a:off x="3884241" y="852947"/>
            <a:ext cx="1871573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1311957" y="5938081"/>
            <a:ext cx="1047267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sz="1600" b="1" dirty="0" smtClean="0"/>
              <a:t>WEPEB314</a:t>
            </a:r>
            <a:r>
              <a:rPr lang="de-CH" sz="1600" dirty="0" smtClean="0"/>
              <a:t> Cabanilla G et al. </a:t>
            </a:r>
            <a:r>
              <a:rPr lang="de-CH" sz="1600" dirty="0" err="1" smtClean="0"/>
              <a:t>Risk</a:t>
            </a:r>
            <a:r>
              <a:rPr lang="de-CH" sz="1600" dirty="0" smtClean="0"/>
              <a:t> of </a:t>
            </a:r>
            <a:r>
              <a:rPr lang="de-CH" sz="1600" dirty="0" err="1" smtClean="0"/>
              <a:t>polypharmacy</a:t>
            </a:r>
            <a:r>
              <a:rPr lang="de-CH" sz="1600" dirty="0" smtClean="0"/>
              <a:t> and </a:t>
            </a:r>
            <a:r>
              <a:rPr lang="de-CH" sz="1600" dirty="0" err="1" smtClean="0"/>
              <a:t>inappropriate</a:t>
            </a:r>
            <a:r>
              <a:rPr lang="de-CH" sz="1600" dirty="0" smtClean="0"/>
              <a:t> </a:t>
            </a:r>
            <a:r>
              <a:rPr lang="de-CH" sz="1600" dirty="0" err="1" smtClean="0"/>
              <a:t>prescribing</a:t>
            </a:r>
            <a:r>
              <a:rPr lang="de-CH" sz="1600" dirty="0" smtClean="0"/>
              <a:t> in </a:t>
            </a:r>
            <a:r>
              <a:rPr lang="de-CH" sz="1600" dirty="0" err="1" smtClean="0"/>
              <a:t>persons</a:t>
            </a:r>
            <a:r>
              <a:rPr lang="de-CH" sz="1600" dirty="0" smtClean="0"/>
              <a:t> </a:t>
            </a:r>
            <a:r>
              <a:rPr lang="de-CH" sz="1600" dirty="0" err="1" smtClean="0"/>
              <a:t>living</a:t>
            </a:r>
            <a:r>
              <a:rPr lang="de-CH" sz="1600" dirty="0" smtClean="0"/>
              <a:t> </a:t>
            </a:r>
            <a:r>
              <a:rPr lang="de-CH" sz="1600" dirty="0" err="1" smtClean="0"/>
              <a:t>with</a:t>
            </a:r>
            <a:r>
              <a:rPr lang="de-CH" sz="1600" dirty="0" smtClean="0"/>
              <a:t> HIV &gt; 65 </a:t>
            </a:r>
            <a:r>
              <a:rPr lang="de-CH" sz="1600" dirty="0" err="1" smtClean="0"/>
              <a:t>years</a:t>
            </a:r>
            <a:r>
              <a:rPr lang="de-CH" sz="1600" dirty="0" smtClean="0"/>
              <a:t> of </a:t>
            </a:r>
            <a:r>
              <a:rPr lang="de-CH" sz="1600" dirty="0" err="1" smtClean="0"/>
              <a:t>age</a:t>
            </a:r>
            <a:endParaRPr lang="en-US" sz="1600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33" y="5938081"/>
            <a:ext cx="767408" cy="33855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b="12950"/>
          <a:stretch/>
        </p:blipFill>
        <p:spPr>
          <a:xfrm>
            <a:off x="8099541" y="1820205"/>
            <a:ext cx="3544990" cy="24064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040216" y="1234971"/>
            <a:ext cx="2364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www.hiv-druginteractions.org</a:t>
            </a:r>
            <a:endParaRPr lang="en-US" sz="1400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4570" y="1513734"/>
            <a:ext cx="3735150" cy="266127"/>
          </a:xfrm>
          <a:prstGeom prst="rect">
            <a:avLst/>
          </a:prstGeom>
        </p:spPr>
      </p:pic>
      <p:sp>
        <p:nvSpPr>
          <p:cNvPr id="23" name="Pfeil nach rechts 22"/>
          <p:cNvSpPr/>
          <p:nvPr/>
        </p:nvSpPr>
        <p:spPr>
          <a:xfrm flipV="1">
            <a:off x="7596448" y="1617984"/>
            <a:ext cx="475945" cy="17568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7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Text Box 22"/>
          <p:cNvSpPr txBox="1">
            <a:spLocks noChangeArrowheads="1"/>
          </p:cNvSpPr>
          <p:nvPr/>
        </p:nvSpPr>
        <p:spPr bwMode="auto">
          <a:xfrm>
            <a:off x="695400" y="133474"/>
            <a:ext cx="68858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de-CH" altLang="de-DE" sz="2800" b="1" dirty="0" err="1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Interventions</a:t>
            </a:r>
            <a:r>
              <a:rPr lang="de-CH" altLang="de-DE" sz="2800" b="1" dirty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sz="2800" b="1" dirty="0" err="1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to</a:t>
            </a:r>
            <a:r>
              <a:rPr lang="de-CH" altLang="de-DE" sz="2800" b="1" dirty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sz="2800" b="1" dirty="0" err="1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limit</a:t>
            </a:r>
            <a:r>
              <a:rPr lang="de-CH" altLang="de-DE" sz="2800" b="1" dirty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/manage </a:t>
            </a:r>
            <a:r>
              <a:rPr lang="de-CH" altLang="de-DE" sz="2800" b="1" dirty="0" err="1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polypharmacy</a:t>
            </a:r>
            <a:endParaRPr lang="de-CH" altLang="de-DE" sz="2800" b="1" dirty="0">
              <a:solidFill>
                <a:srgbClr val="025B9E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0" y="6309320"/>
            <a:ext cx="1202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GB" sz="1400" dirty="0">
                <a:latin typeface="+mn-lt"/>
                <a:cs typeface="Arial" panose="020B0604020202020204" pitchFamily="34" charset="0"/>
              </a:rPr>
              <a:t>Shah B et al. </a:t>
            </a:r>
            <a:r>
              <a:rPr lang="en-GB" sz="1400" dirty="0" err="1">
                <a:latin typeface="+mn-lt"/>
                <a:cs typeface="Arial" panose="020B0604020202020204" pitchFamily="34" charset="0"/>
              </a:rPr>
              <a:t>Clin</a:t>
            </a:r>
            <a:r>
              <a:rPr lang="en-GB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+mn-lt"/>
                <a:cs typeface="Arial" panose="020B0604020202020204" pitchFamily="34" charset="0"/>
              </a:rPr>
              <a:t>Geriatr</a:t>
            </a:r>
            <a:r>
              <a:rPr lang="en-GB" sz="1400" dirty="0">
                <a:latin typeface="+mn-lt"/>
                <a:cs typeface="Arial" panose="020B0604020202020204" pitchFamily="34" charset="0"/>
              </a:rPr>
              <a:t> Med 2012, Edelman E et al. Drugs Aging 2013, </a:t>
            </a:r>
            <a:r>
              <a:rPr lang="en-GB" sz="1400" dirty="0" err="1">
                <a:latin typeface="+mn-lt"/>
                <a:cs typeface="Arial" panose="020B0604020202020204" pitchFamily="34" charset="0"/>
              </a:rPr>
              <a:t>O’Mahony</a:t>
            </a:r>
            <a:r>
              <a:rPr lang="en-GB" sz="1400" dirty="0">
                <a:latin typeface="+mn-lt"/>
                <a:cs typeface="Arial" panose="020B0604020202020204" pitchFamily="34" charset="0"/>
              </a:rPr>
              <a:t> D et al. Age and Ageing 2015, American Geriatrics Society. J Am </a:t>
            </a:r>
            <a:r>
              <a:rPr lang="en-GB" sz="1400" dirty="0" err="1">
                <a:latin typeface="+mn-lt"/>
                <a:cs typeface="Arial" panose="020B0604020202020204" pitchFamily="34" charset="0"/>
              </a:rPr>
              <a:t>Geriatr</a:t>
            </a:r>
            <a:r>
              <a:rPr lang="en-GB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+mn-lt"/>
                <a:cs typeface="Arial" panose="020B0604020202020204" pitchFamily="34" charset="0"/>
              </a:rPr>
              <a:t>Soc</a:t>
            </a:r>
            <a:r>
              <a:rPr lang="en-GB" sz="1400" dirty="0">
                <a:latin typeface="+mn-lt"/>
                <a:cs typeface="Arial" panose="020B0604020202020204" pitchFamily="34" charset="0"/>
              </a:rPr>
              <a:t> 2015</a:t>
            </a:r>
            <a:endParaRPr lang="da-DK" sz="1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767408" y="692697"/>
            <a:ext cx="10657184" cy="0"/>
          </a:xfrm>
          <a:prstGeom prst="line">
            <a:avLst/>
          </a:prstGeom>
          <a:noFill/>
          <a:ln w="28575">
            <a:solidFill>
              <a:srgbClr val="025B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" name="Textfeld 10"/>
          <p:cNvSpPr txBox="1"/>
          <p:nvPr/>
        </p:nvSpPr>
        <p:spPr>
          <a:xfrm>
            <a:off x="944039" y="850358"/>
            <a:ext cx="10271353" cy="8154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de-CH" b="1" dirty="0" err="1"/>
              <a:t>Medication</a:t>
            </a:r>
            <a:r>
              <a:rPr lang="de-CH" b="1" dirty="0"/>
              <a:t> </a:t>
            </a:r>
            <a:r>
              <a:rPr lang="de-CH" b="1" dirty="0" err="1"/>
              <a:t>reconciliation</a:t>
            </a:r>
            <a:endParaRPr lang="de-CH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dirty="0" err="1"/>
              <a:t>Establish</a:t>
            </a:r>
            <a:r>
              <a:rPr lang="de-CH" dirty="0"/>
              <a:t> </a:t>
            </a:r>
            <a:r>
              <a:rPr lang="de-CH" dirty="0" err="1"/>
              <a:t>list</a:t>
            </a:r>
            <a:r>
              <a:rPr lang="de-CH" dirty="0"/>
              <a:t> of </a:t>
            </a:r>
            <a:r>
              <a:rPr lang="de-CH" dirty="0" err="1"/>
              <a:t>current</a:t>
            </a:r>
            <a:r>
              <a:rPr lang="de-CH" dirty="0"/>
              <a:t> </a:t>
            </a:r>
            <a:r>
              <a:rPr lang="de-CH" dirty="0" err="1"/>
              <a:t>prescription</a:t>
            </a:r>
            <a:r>
              <a:rPr lang="de-CH" dirty="0"/>
              <a:t> &amp; </a:t>
            </a:r>
            <a:r>
              <a:rPr lang="de-CH" dirty="0" err="1"/>
              <a:t>over</a:t>
            </a:r>
            <a:r>
              <a:rPr lang="de-CH" dirty="0"/>
              <a:t>-</a:t>
            </a:r>
            <a:r>
              <a:rPr lang="de-CH" dirty="0" err="1"/>
              <a:t>the</a:t>
            </a:r>
            <a:r>
              <a:rPr lang="de-CH" dirty="0"/>
              <a:t>-counter </a:t>
            </a:r>
            <a:r>
              <a:rPr lang="de-CH" dirty="0" err="1"/>
              <a:t>drugs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updated</a:t>
            </a:r>
            <a:r>
              <a:rPr lang="de-CH" dirty="0"/>
              <a:t> at </a:t>
            </a:r>
            <a:r>
              <a:rPr lang="de-CH" dirty="0" err="1"/>
              <a:t>each</a:t>
            </a:r>
            <a:r>
              <a:rPr lang="de-CH" dirty="0"/>
              <a:t> </a:t>
            </a:r>
            <a:r>
              <a:rPr lang="de-CH" dirty="0" err="1"/>
              <a:t>medical</a:t>
            </a:r>
            <a:r>
              <a:rPr lang="de-CH" dirty="0"/>
              <a:t> </a:t>
            </a:r>
            <a:r>
              <a:rPr lang="de-CH" dirty="0" err="1"/>
              <a:t>visit</a:t>
            </a:r>
            <a:endParaRPr lang="de-CH" dirty="0"/>
          </a:p>
        </p:txBody>
      </p:sp>
      <p:sp>
        <p:nvSpPr>
          <p:cNvPr id="12" name="Textfeld 11"/>
          <p:cNvSpPr txBox="1"/>
          <p:nvPr/>
        </p:nvSpPr>
        <p:spPr>
          <a:xfrm>
            <a:off x="950817" y="1834018"/>
            <a:ext cx="10264574" cy="27699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b="1" dirty="0"/>
              <a:t>2)   </a:t>
            </a:r>
            <a:r>
              <a:rPr lang="de-CH" b="1" dirty="0" err="1"/>
              <a:t>Periodic</a:t>
            </a:r>
            <a:r>
              <a:rPr lang="de-CH" b="1" dirty="0"/>
              <a:t> </a:t>
            </a:r>
            <a:r>
              <a:rPr lang="de-CH" b="1" dirty="0" err="1"/>
              <a:t>medication</a:t>
            </a:r>
            <a:r>
              <a:rPr lang="de-CH" b="1" dirty="0"/>
              <a:t> </a:t>
            </a:r>
            <a:r>
              <a:rPr lang="de-CH" b="1" dirty="0" err="1"/>
              <a:t>review</a:t>
            </a:r>
            <a:endParaRPr lang="de-CH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dirty="0"/>
              <a:t>Check </a:t>
            </a:r>
            <a:r>
              <a:rPr lang="de-CH" dirty="0" err="1"/>
              <a:t>indication</a:t>
            </a:r>
            <a:r>
              <a:rPr lang="de-CH" dirty="0"/>
              <a:t> </a:t>
            </a:r>
            <a:r>
              <a:rPr lang="de-CH" dirty="0">
                <a:sym typeface="Wingdings" panose="05000000000000000000" pitchFamily="2" charset="2"/>
              </a:rPr>
              <a:t> </a:t>
            </a:r>
            <a:r>
              <a:rPr lang="de-CH" dirty="0" err="1">
                <a:sym typeface="Wingdings" panose="05000000000000000000" pitchFamily="2" charset="2"/>
              </a:rPr>
              <a:t>discontinuation</a:t>
            </a:r>
            <a:r>
              <a:rPr lang="de-CH" dirty="0">
                <a:sym typeface="Wingdings" panose="05000000000000000000" pitchFamily="2" charset="2"/>
              </a:rPr>
              <a:t> of </a:t>
            </a:r>
            <a:r>
              <a:rPr lang="de-CH" dirty="0" err="1">
                <a:sym typeface="Wingdings" panose="05000000000000000000" pitchFamily="2" charset="2"/>
              </a:rPr>
              <a:t>unecessary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drugs</a:t>
            </a:r>
            <a:endParaRPr lang="de-CH" dirty="0" smtClean="0">
              <a:sym typeface="Wingdings" panose="05000000000000000000" pitchFamily="2" charset="2"/>
            </a:endParaRPr>
          </a:p>
          <a:p>
            <a:pPr lvl="1"/>
            <a:endParaRPr lang="de-CH" sz="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dirty="0" err="1"/>
              <a:t>Identify</a:t>
            </a:r>
            <a:r>
              <a:rPr lang="de-CH" dirty="0"/>
              <a:t> </a:t>
            </a:r>
            <a:r>
              <a:rPr lang="de-CH" dirty="0" err="1"/>
              <a:t>medications</a:t>
            </a:r>
            <a:r>
              <a:rPr lang="de-CH" dirty="0"/>
              <a:t> </a:t>
            </a:r>
            <a:r>
              <a:rPr lang="de-CH" dirty="0" err="1"/>
              <a:t>treating</a:t>
            </a:r>
            <a:r>
              <a:rPr lang="de-CH" dirty="0"/>
              <a:t> </a:t>
            </a:r>
            <a:r>
              <a:rPr lang="de-CH" dirty="0" err="1"/>
              <a:t>adverse</a:t>
            </a:r>
            <a:r>
              <a:rPr lang="de-CH" dirty="0"/>
              <a:t> </a:t>
            </a:r>
            <a:r>
              <a:rPr lang="de-CH" dirty="0" err="1"/>
              <a:t>effects</a:t>
            </a:r>
            <a:r>
              <a:rPr lang="de-CH" dirty="0"/>
              <a:t> of </a:t>
            </a:r>
            <a:r>
              <a:rPr lang="de-CH" dirty="0" err="1"/>
              <a:t>other</a:t>
            </a:r>
            <a:r>
              <a:rPr lang="de-CH" dirty="0"/>
              <a:t> </a:t>
            </a:r>
            <a:r>
              <a:rPr lang="de-CH" dirty="0" err="1"/>
              <a:t>medications</a:t>
            </a:r>
            <a:r>
              <a:rPr lang="de-CH" dirty="0"/>
              <a:t> </a:t>
            </a:r>
          </a:p>
          <a:p>
            <a:pPr lvl="1"/>
            <a:r>
              <a:rPr lang="de-CH" dirty="0">
                <a:sym typeface="Wingdings" panose="05000000000000000000" pitchFamily="2" charset="2"/>
              </a:rPr>
              <a:t>       </a:t>
            </a:r>
            <a:r>
              <a:rPr lang="de-CH" dirty="0" err="1">
                <a:sym typeface="Wingdings" panose="05000000000000000000" pitchFamily="2" charset="2"/>
              </a:rPr>
              <a:t>discontinue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drug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that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is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causing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side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effect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if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possible</a:t>
            </a:r>
            <a:endParaRPr lang="de-CH" dirty="0" smtClean="0">
              <a:sym typeface="Wingdings" panose="05000000000000000000" pitchFamily="2" charset="2"/>
            </a:endParaRPr>
          </a:p>
          <a:p>
            <a:pPr lvl="1"/>
            <a:endParaRPr lang="de-CH" sz="600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Check </a:t>
            </a:r>
            <a:r>
              <a:rPr lang="de-CH" dirty="0" err="1">
                <a:sym typeface="Wingdings" panose="05000000000000000000" pitchFamily="2" charset="2"/>
              </a:rPr>
              <a:t>dosing</a:t>
            </a:r>
            <a:r>
              <a:rPr lang="de-CH" dirty="0">
                <a:sym typeface="Wingdings" panose="05000000000000000000" pitchFamily="2" charset="2"/>
              </a:rPr>
              <a:t> of </a:t>
            </a:r>
            <a:r>
              <a:rPr lang="de-CH" dirty="0" err="1">
                <a:sym typeface="Wingdings" panose="05000000000000000000" pitchFamily="2" charset="2"/>
              </a:rPr>
              <a:t>medications</a:t>
            </a:r>
            <a:r>
              <a:rPr lang="de-CH" dirty="0">
                <a:sym typeface="Wingdings" panose="05000000000000000000" pitchFamily="2" charset="2"/>
              </a:rPr>
              <a:t>  </a:t>
            </a:r>
            <a:r>
              <a:rPr lang="de-CH" dirty="0" err="1">
                <a:sym typeface="Wingdings" panose="05000000000000000000" pitchFamily="2" charset="2"/>
              </a:rPr>
              <a:t>simplification</a:t>
            </a:r>
            <a:r>
              <a:rPr lang="de-CH" dirty="0">
                <a:sym typeface="Wingdings" panose="05000000000000000000" pitchFamily="2" charset="2"/>
              </a:rPr>
              <a:t> of </a:t>
            </a:r>
            <a:r>
              <a:rPr lang="de-CH" dirty="0" err="1">
                <a:sym typeface="Wingdings" panose="05000000000000000000" pitchFamily="2" charset="2"/>
              </a:rPr>
              <a:t>dosing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regimen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when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possible</a:t>
            </a:r>
            <a:endParaRPr lang="de-CH" dirty="0" smtClean="0">
              <a:sym typeface="Wingdings" panose="05000000000000000000" pitchFamily="2" charset="2"/>
            </a:endParaRPr>
          </a:p>
          <a:p>
            <a:pPr lvl="1"/>
            <a:endParaRPr lang="de-CH" sz="600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dirty="0" smtClean="0">
                <a:sym typeface="Wingdings" panose="05000000000000000000" pitchFamily="2" charset="2"/>
              </a:rPr>
              <a:t>Check </a:t>
            </a:r>
            <a:r>
              <a:rPr lang="de-CH" dirty="0" err="1">
                <a:sym typeface="Wingdings" panose="05000000000000000000" pitchFamily="2" charset="2"/>
              </a:rPr>
              <a:t>for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drug-drug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interactions</a:t>
            </a:r>
            <a:r>
              <a:rPr lang="de-CH" dirty="0">
                <a:sym typeface="Wingdings" panose="05000000000000000000" pitchFamily="2" charset="2"/>
              </a:rPr>
              <a:t>  ARV </a:t>
            </a:r>
            <a:r>
              <a:rPr lang="de-CH" dirty="0" err="1">
                <a:sym typeface="Wingdings" panose="05000000000000000000" pitchFamily="2" charset="2"/>
              </a:rPr>
              <a:t>with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low</a:t>
            </a:r>
            <a:r>
              <a:rPr lang="de-CH" dirty="0">
                <a:sym typeface="Wingdings" panose="05000000000000000000" pitchFamily="2" charset="2"/>
              </a:rPr>
              <a:t> DDI potential </a:t>
            </a:r>
            <a:r>
              <a:rPr lang="de-CH" dirty="0" err="1">
                <a:sym typeface="Wingdings" panose="05000000000000000000" pitchFamily="2" charset="2"/>
              </a:rPr>
              <a:t>when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possible</a:t>
            </a:r>
            <a:r>
              <a:rPr lang="de-CH" dirty="0">
                <a:sym typeface="Wingdings" panose="05000000000000000000" pitchFamily="2" charset="2"/>
              </a:rPr>
              <a:t> </a:t>
            </a:r>
            <a:endParaRPr lang="de-CH" dirty="0" smtClean="0">
              <a:sym typeface="Wingdings" panose="05000000000000000000" pitchFamily="2" charset="2"/>
            </a:endParaRPr>
          </a:p>
          <a:p>
            <a:pPr lvl="1"/>
            <a:endParaRPr lang="de-CH" sz="600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dirty="0" smtClean="0">
                <a:sym typeface="Wingdings" panose="05000000000000000000" pitchFamily="2" charset="2"/>
              </a:rPr>
              <a:t>Check </a:t>
            </a:r>
            <a:r>
              <a:rPr lang="de-CH" dirty="0" err="1">
                <a:sym typeface="Wingdings" panose="05000000000000000000" pitchFamily="2" charset="2"/>
              </a:rPr>
              <a:t>for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inappropriate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drugs</a:t>
            </a:r>
            <a:r>
              <a:rPr lang="de-CH" dirty="0">
                <a:sym typeface="Wingdings" panose="05000000000000000000" pitchFamily="2" charset="2"/>
              </a:rPr>
              <a:t> in </a:t>
            </a:r>
            <a:r>
              <a:rPr lang="de-CH" dirty="0" err="1" smtClean="0">
                <a:sym typeface="Wingdings" panose="05000000000000000000" pitchFamily="2" charset="2"/>
              </a:rPr>
              <a:t>elderly</a:t>
            </a:r>
            <a:endParaRPr lang="de-CH" dirty="0" smtClean="0">
              <a:sym typeface="Wingdings" panose="05000000000000000000" pitchFamily="2" charset="2"/>
            </a:endParaRPr>
          </a:p>
          <a:p>
            <a:pPr lvl="1"/>
            <a:endParaRPr lang="de-CH" sz="600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Check </a:t>
            </a:r>
            <a:r>
              <a:rPr lang="de-CH" dirty="0" err="1">
                <a:sym typeface="Wingdings" panose="05000000000000000000" pitchFamily="2" charset="2"/>
              </a:rPr>
              <a:t>for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any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missing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medicine</a:t>
            </a:r>
            <a:endParaRPr lang="de-CH" dirty="0">
              <a:sym typeface="Wingdings" panose="05000000000000000000" pitchFamily="2" charset="2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79715" y="4058046"/>
            <a:ext cx="4066350" cy="51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Beers </a:t>
            </a:r>
            <a:r>
              <a:rPr lang="de-CH" dirty="0" err="1">
                <a:solidFill>
                  <a:srgbClr val="C00000"/>
                </a:solidFill>
              </a:rPr>
              <a:t>and</a:t>
            </a:r>
            <a:r>
              <a:rPr lang="de-CH" dirty="0">
                <a:solidFill>
                  <a:srgbClr val="C00000"/>
                </a:solidFill>
              </a:rPr>
              <a:t> STOPP/START </a:t>
            </a:r>
            <a:r>
              <a:rPr lang="de-CH" dirty="0" err="1">
                <a:solidFill>
                  <a:srgbClr val="C00000"/>
                </a:solidFill>
              </a:rPr>
              <a:t>criteria</a:t>
            </a:r>
            <a:endParaRPr lang="de-CH" dirty="0">
              <a:solidFill>
                <a:srgbClr val="C0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950817" y="4826945"/>
            <a:ext cx="10297144" cy="11649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R" startAt="3"/>
            </a:pPr>
            <a:r>
              <a:rPr lang="de-CH" b="1" dirty="0" err="1"/>
              <a:t>Medication</a:t>
            </a:r>
            <a:r>
              <a:rPr lang="de-CH" b="1" dirty="0"/>
              <a:t> </a:t>
            </a:r>
            <a:r>
              <a:rPr lang="de-CH" b="1" dirty="0" err="1"/>
              <a:t>prioritization</a:t>
            </a:r>
            <a:r>
              <a:rPr lang="de-CH" b="1" dirty="0"/>
              <a:t> </a:t>
            </a:r>
            <a:endParaRPr lang="de-CH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dirty="0" err="1"/>
              <a:t>Consider</a:t>
            </a:r>
            <a:r>
              <a:rPr lang="de-CH" dirty="0"/>
              <a:t> </a:t>
            </a:r>
            <a:r>
              <a:rPr lang="de-CH" dirty="0" err="1"/>
              <a:t>risk</a:t>
            </a:r>
            <a:r>
              <a:rPr lang="de-CH" dirty="0"/>
              <a:t>/</a:t>
            </a:r>
            <a:r>
              <a:rPr lang="de-CH" dirty="0" err="1"/>
              <a:t>benefit</a:t>
            </a:r>
            <a:r>
              <a:rPr lang="de-CH" dirty="0"/>
              <a:t> of </a:t>
            </a:r>
            <a:r>
              <a:rPr lang="de-CH" dirty="0" err="1"/>
              <a:t>each</a:t>
            </a:r>
            <a:r>
              <a:rPr lang="de-CH" dirty="0"/>
              <a:t> </a:t>
            </a:r>
            <a:r>
              <a:rPr lang="de-CH" dirty="0" err="1"/>
              <a:t>medication</a:t>
            </a:r>
            <a:r>
              <a:rPr lang="de-CH" dirty="0"/>
              <a:t> </a:t>
            </a:r>
            <a:r>
              <a:rPr lang="de-CH" dirty="0" err="1"/>
              <a:t>within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context</a:t>
            </a:r>
            <a:r>
              <a:rPr lang="de-CH" dirty="0"/>
              <a:t> of a </a:t>
            </a:r>
            <a:r>
              <a:rPr lang="de-CH" dirty="0" err="1"/>
              <a:t>given</a:t>
            </a:r>
            <a:r>
              <a:rPr lang="de-CH" dirty="0"/>
              <a:t> </a:t>
            </a:r>
            <a:r>
              <a:rPr lang="de-CH" dirty="0" err="1"/>
              <a:t>patient’s</a:t>
            </a:r>
            <a:r>
              <a:rPr lang="de-CH" dirty="0"/>
              <a:t> care </a:t>
            </a:r>
            <a:r>
              <a:rPr lang="de-CH" dirty="0" err="1"/>
              <a:t>goals</a:t>
            </a:r>
            <a:r>
              <a:rPr lang="de-CH" dirty="0"/>
              <a:t>, </a:t>
            </a:r>
            <a:r>
              <a:rPr lang="de-CH" dirty="0" err="1"/>
              <a:t>current</a:t>
            </a:r>
            <a:r>
              <a:rPr lang="de-CH" dirty="0"/>
              <a:t> </a:t>
            </a:r>
            <a:r>
              <a:rPr lang="de-CH" dirty="0" err="1"/>
              <a:t>level</a:t>
            </a:r>
            <a:r>
              <a:rPr lang="de-CH" dirty="0"/>
              <a:t> of </a:t>
            </a:r>
            <a:r>
              <a:rPr lang="de-CH" dirty="0" err="1"/>
              <a:t>functioning</a:t>
            </a:r>
            <a:r>
              <a:rPr lang="de-CH" dirty="0"/>
              <a:t>, </a:t>
            </a:r>
            <a:r>
              <a:rPr lang="de-CH" dirty="0" err="1"/>
              <a:t>life</a:t>
            </a:r>
            <a:r>
              <a:rPr lang="de-CH" dirty="0"/>
              <a:t> </a:t>
            </a:r>
            <a:r>
              <a:rPr lang="de-CH" dirty="0" err="1"/>
              <a:t>expectancy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preference</a:t>
            </a:r>
            <a:endParaRPr lang="de-CH" dirty="0"/>
          </a:p>
        </p:txBody>
      </p:sp>
      <p:sp>
        <p:nvSpPr>
          <p:cNvPr id="15" name="Geschweifte Klammer rechts 14"/>
          <p:cNvSpPr/>
          <p:nvPr/>
        </p:nvSpPr>
        <p:spPr>
          <a:xfrm>
            <a:off x="5591944" y="3982410"/>
            <a:ext cx="267355" cy="517949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hteck 1"/>
          <p:cNvSpPr/>
          <p:nvPr/>
        </p:nvSpPr>
        <p:spPr>
          <a:xfrm>
            <a:off x="2639616" y="3510537"/>
            <a:ext cx="2156553" cy="360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5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Text Box 22"/>
          <p:cNvSpPr txBox="1">
            <a:spLocks noChangeArrowheads="1"/>
          </p:cNvSpPr>
          <p:nvPr/>
        </p:nvSpPr>
        <p:spPr bwMode="auto">
          <a:xfrm>
            <a:off x="695400" y="133474"/>
            <a:ext cx="77237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de-CH" altLang="de-DE" sz="2800" b="1" dirty="0" err="1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Risk</a:t>
            </a:r>
            <a:r>
              <a:rPr lang="de-CH" altLang="de-DE" sz="2800" b="1" dirty="0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de-CH" altLang="de-DE" sz="2800" b="1" dirty="0" err="1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cost</a:t>
            </a:r>
            <a:r>
              <a:rPr lang="de-CH" altLang="de-DE" sz="2800" b="1" dirty="0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sz="2800" b="1" dirty="0" err="1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associated</a:t>
            </a:r>
            <a:r>
              <a:rPr lang="de-CH" altLang="de-DE" sz="2800" b="1" dirty="0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sz="2800" b="1" dirty="0" err="1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with</a:t>
            </a:r>
            <a:r>
              <a:rPr lang="de-CH" altLang="de-DE" sz="2800" b="1" dirty="0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DDIs in </a:t>
            </a:r>
            <a:r>
              <a:rPr lang="de-CH" altLang="de-DE" sz="2800" b="1" dirty="0" err="1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elderly</a:t>
            </a:r>
            <a:r>
              <a:rPr lang="de-CH" altLang="de-DE" sz="2800" b="1" dirty="0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PLWH</a:t>
            </a:r>
            <a:endParaRPr lang="de-CH" altLang="de-DE" sz="2800" b="1" dirty="0">
              <a:solidFill>
                <a:srgbClr val="025B9E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0" y="6284942"/>
            <a:ext cx="1202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GB" sz="1400" dirty="0" err="1" smtClean="0">
                <a:latin typeface="+mn-lt"/>
                <a:cs typeface="Arial" panose="020B0604020202020204" pitchFamily="34" charset="0"/>
              </a:rPr>
              <a:t>Desmessine</a:t>
            </a:r>
            <a:r>
              <a:rPr lang="en-GB" sz="1400" dirty="0" smtClean="0">
                <a:latin typeface="+mn-lt"/>
                <a:cs typeface="Arial" panose="020B0604020202020204" pitchFamily="34" charset="0"/>
              </a:rPr>
              <a:t> L et al. Open Forum Infect Dis 2019</a:t>
            </a:r>
            <a:endParaRPr lang="da-DK" sz="1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767408" y="692697"/>
            <a:ext cx="10657184" cy="0"/>
          </a:xfrm>
          <a:prstGeom prst="line">
            <a:avLst/>
          </a:prstGeom>
          <a:noFill/>
          <a:ln w="28575">
            <a:solidFill>
              <a:srgbClr val="025B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" name="Textfeld 1"/>
          <p:cNvSpPr txBox="1"/>
          <p:nvPr/>
        </p:nvSpPr>
        <p:spPr>
          <a:xfrm>
            <a:off x="623392" y="728701"/>
            <a:ext cx="11737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CH" sz="1700" dirty="0" err="1" smtClean="0"/>
              <a:t>Frequency</a:t>
            </a:r>
            <a:r>
              <a:rPr lang="de-CH" sz="1700" dirty="0" smtClean="0"/>
              <a:t>, </a:t>
            </a:r>
            <a:r>
              <a:rPr lang="de-CH" sz="1700" dirty="0" err="1" smtClean="0"/>
              <a:t>risks</a:t>
            </a:r>
            <a:r>
              <a:rPr lang="de-CH" sz="1700" dirty="0" smtClean="0"/>
              <a:t> and </a:t>
            </a:r>
            <a:r>
              <a:rPr lang="de-CH" sz="1700" dirty="0" err="1" smtClean="0"/>
              <a:t>costs</a:t>
            </a:r>
            <a:r>
              <a:rPr lang="de-CH" sz="1700" dirty="0" smtClean="0"/>
              <a:t> </a:t>
            </a:r>
            <a:r>
              <a:rPr lang="de-CH" sz="1700" dirty="0" err="1" smtClean="0"/>
              <a:t>attributable</a:t>
            </a:r>
            <a:r>
              <a:rPr lang="de-CH" sz="1700" dirty="0" smtClean="0"/>
              <a:t> </a:t>
            </a:r>
            <a:r>
              <a:rPr lang="de-CH" sz="1700" dirty="0" err="1" smtClean="0"/>
              <a:t>to</a:t>
            </a:r>
            <a:r>
              <a:rPr lang="de-CH" sz="1700" dirty="0" smtClean="0"/>
              <a:t> «</a:t>
            </a:r>
            <a:r>
              <a:rPr lang="de-CH" sz="1700" dirty="0" err="1" smtClean="0"/>
              <a:t>red</a:t>
            </a:r>
            <a:r>
              <a:rPr lang="de-CH" sz="1700" dirty="0" smtClean="0"/>
              <a:t> </a:t>
            </a:r>
            <a:r>
              <a:rPr lang="de-CH" sz="1700" dirty="0" err="1" smtClean="0"/>
              <a:t>flag</a:t>
            </a:r>
            <a:r>
              <a:rPr lang="de-CH" sz="1700" dirty="0" smtClean="0"/>
              <a:t> DDIs» (Liverpool </a:t>
            </a:r>
            <a:r>
              <a:rPr lang="de-CH" sz="1700" dirty="0" err="1" smtClean="0"/>
              <a:t>database</a:t>
            </a:r>
            <a:r>
              <a:rPr lang="de-CH" sz="1700" dirty="0" smtClean="0"/>
              <a:t>) </a:t>
            </a:r>
            <a:r>
              <a:rPr lang="de-CH" sz="1700" dirty="0" err="1" smtClean="0"/>
              <a:t>using</a:t>
            </a:r>
            <a:r>
              <a:rPr lang="de-CH" sz="1700" dirty="0" smtClean="0"/>
              <a:t> French </a:t>
            </a:r>
            <a:r>
              <a:rPr lang="de-CH" sz="1700" dirty="0" err="1" smtClean="0"/>
              <a:t>nationwide</a:t>
            </a:r>
            <a:r>
              <a:rPr lang="de-CH" sz="1700" dirty="0" smtClean="0"/>
              <a:t> </a:t>
            </a:r>
            <a:r>
              <a:rPr lang="de-CH" sz="1700" dirty="0" err="1" smtClean="0"/>
              <a:t>health</a:t>
            </a:r>
            <a:r>
              <a:rPr lang="de-CH" sz="1700" dirty="0" smtClean="0"/>
              <a:t> e-</a:t>
            </a:r>
            <a:r>
              <a:rPr lang="de-CH" sz="1700" dirty="0" err="1" smtClean="0"/>
              <a:t>records</a:t>
            </a:r>
            <a:r>
              <a:rPr lang="de-CH" sz="1700" dirty="0" smtClean="0"/>
              <a:t> </a:t>
            </a:r>
            <a:r>
              <a:rPr lang="de-CH" sz="1700" dirty="0" err="1" smtClean="0"/>
              <a:t>for</a:t>
            </a:r>
            <a:r>
              <a:rPr lang="de-CH" sz="1700" dirty="0" smtClean="0"/>
              <a:t> 2016: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700" dirty="0" smtClean="0"/>
              <a:t>9076 PLWH, </a:t>
            </a:r>
            <a:r>
              <a:rPr lang="de-CH" sz="1700" dirty="0" err="1" smtClean="0"/>
              <a:t>mean</a:t>
            </a:r>
            <a:r>
              <a:rPr lang="de-CH" sz="1700" dirty="0" smtClean="0"/>
              <a:t> </a:t>
            </a:r>
            <a:r>
              <a:rPr lang="de-CH" sz="1700" dirty="0" err="1" smtClean="0"/>
              <a:t>age</a:t>
            </a:r>
            <a:r>
              <a:rPr lang="de-CH" sz="1700" dirty="0" smtClean="0"/>
              <a:t>: 71 </a:t>
            </a:r>
            <a:r>
              <a:rPr lang="de-CH" sz="1700" u="sng" dirty="0" smtClean="0"/>
              <a:t>+</a:t>
            </a:r>
            <a:r>
              <a:rPr lang="de-CH" sz="1700" dirty="0" smtClean="0"/>
              <a:t> 5 </a:t>
            </a:r>
            <a:r>
              <a:rPr lang="de-CH" sz="1700" dirty="0" err="1" smtClean="0"/>
              <a:t>years</a:t>
            </a:r>
            <a:r>
              <a:rPr lang="de-CH" sz="1700" dirty="0" smtClean="0"/>
              <a:t>, median non-HIV </a:t>
            </a:r>
            <a:r>
              <a:rPr lang="de-CH" sz="1700" dirty="0" err="1" smtClean="0"/>
              <a:t>comeds</a:t>
            </a:r>
            <a:r>
              <a:rPr lang="de-CH" sz="1700" dirty="0" smtClean="0"/>
              <a:t> </a:t>
            </a:r>
            <a:r>
              <a:rPr lang="de-CH" sz="1700" dirty="0"/>
              <a:t>(IQR): </a:t>
            </a:r>
            <a:r>
              <a:rPr lang="de-CH" sz="1700" dirty="0" smtClean="0"/>
              <a:t>14 (9-21)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700" b="1" dirty="0" smtClean="0">
                <a:solidFill>
                  <a:srgbClr val="FF0000"/>
                </a:solidFill>
              </a:rPr>
              <a:t>16.8%</a:t>
            </a:r>
            <a:r>
              <a:rPr lang="de-CH" sz="1700" dirty="0" smtClean="0"/>
              <a:t> </a:t>
            </a:r>
            <a:r>
              <a:rPr lang="de-CH" sz="1700" u="sng" dirty="0" smtClean="0"/>
              <a:t>&gt;</a:t>
            </a:r>
            <a:r>
              <a:rPr lang="de-CH" sz="1700" dirty="0" smtClean="0"/>
              <a:t>  1 DDI, </a:t>
            </a:r>
            <a:r>
              <a:rPr lang="de-CH" sz="1700" dirty="0" err="1" smtClean="0"/>
              <a:t>unboosted</a:t>
            </a:r>
            <a:r>
              <a:rPr lang="de-CH" sz="1700" dirty="0" smtClean="0"/>
              <a:t> INI </a:t>
            </a:r>
            <a:r>
              <a:rPr lang="de-CH" sz="1700" dirty="0" err="1" smtClean="0"/>
              <a:t>associated</a:t>
            </a:r>
            <a:r>
              <a:rPr lang="de-CH" sz="1700" dirty="0" smtClean="0"/>
              <a:t> </a:t>
            </a:r>
            <a:r>
              <a:rPr lang="de-CH" sz="1700" dirty="0" err="1" smtClean="0"/>
              <a:t>with</a:t>
            </a:r>
            <a:r>
              <a:rPr lang="de-CH" sz="1700" dirty="0" smtClean="0"/>
              <a:t> </a:t>
            </a:r>
            <a:r>
              <a:rPr lang="de-CH" sz="1700" dirty="0" err="1" smtClean="0"/>
              <a:t>lower</a:t>
            </a:r>
            <a:r>
              <a:rPr lang="de-CH" sz="1700" dirty="0" smtClean="0"/>
              <a:t> </a:t>
            </a:r>
            <a:r>
              <a:rPr lang="de-CH" sz="1700" dirty="0" err="1" smtClean="0"/>
              <a:t>risk</a:t>
            </a:r>
            <a:r>
              <a:rPr lang="de-CH" sz="1700" dirty="0" smtClean="0"/>
              <a:t> </a:t>
            </a:r>
            <a:r>
              <a:rPr lang="de-CH" sz="1700" dirty="0" err="1" smtClean="0"/>
              <a:t>for</a:t>
            </a:r>
            <a:r>
              <a:rPr lang="de-CH" sz="1700" dirty="0" smtClean="0"/>
              <a:t> DDI (OR: 0.02), </a:t>
            </a:r>
            <a:r>
              <a:rPr lang="de-CH" sz="1700" dirty="0" err="1" smtClean="0"/>
              <a:t>boosted</a:t>
            </a:r>
            <a:r>
              <a:rPr lang="de-CH" sz="1700" dirty="0" smtClean="0"/>
              <a:t> PIs </a:t>
            </a:r>
            <a:r>
              <a:rPr lang="de-CH" sz="1700" dirty="0" err="1" smtClean="0"/>
              <a:t>increased</a:t>
            </a:r>
            <a:r>
              <a:rPr lang="de-CH" sz="1700" dirty="0" smtClean="0"/>
              <a:t> </a:t>
            </a:r>
            <a:r>
              <a:rPr lang="de-CH" sz="1700" dirty="0" err="1" smtClean="0"/>
              <a:t>risk</a:t>
            </a:r>
            <a:r>
              <a:rPr lang="de-CH" sz="1700" dirty="0" smtClean="0"/>
              <a:t> </a:t>
            </a:r>
            <a:r>
              <a:rPr lang="de-CH" sz="1700" dirty="0" err="1" smtClean="0"/>
              <a:t>for</a:t>
            </a:r>
            <a:r>
              <a:rPr lang="de-CH" sz="1700" dirty="0" smtClean="0"/>
              <a:t> DDI (OR: 4.12)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700" b="1" dirty="0" smtClean="0">
                <a:solidFill>
                  <a:srgbClr val="FF0000"/>
                </a:solidFill>
              </a:rPr>
              <a:t>Presence of DDIs </a:t>
            </a:r>
            <a:r>
              <a:rPr lang="de-CH" sz="1700" b="1" dirty="0" err="1" smtClean="0">
                <a:solidFill>
                  <a:srgbClr val="FF0000"/>
                </a:solidFill>
              </a:rPr>
              <a:t>associated</a:t>
            </a:r>
            <a:r>
              <a:rPr lang="de-CH" sz="1700" b="1" dirty="0" smtClean="0">
                <a:solidFill>
                  <a:srgbClr val="FF0000"/>
                </a:solidFill>
              </a:rPr>
              <a:t> </a:t>
            </a:r>
            <a:r>
              <a:rPr lang="de-CH" sz="1700" b="1" dirty="0" err="1" smtClean="0">
                <a:solidFill>
                  <a:srgbClr val="FF0000"/>
                </a:solidFill>
              </a:rPr>
              <a:t>with</a:t>
            </a:r>
            <a:r>
              <a:rPr lang="de-CH" sz="1700" b="1" dirty="0" smtClean="0">
                <a:solidFill>
                  <a:srgbClr val="FF0000"/>
                </a:solidFill>
              </a:rPr>
              <a:t> additional 2693 USD/</a:t>
            </a:r>
            <a:r>
              <a:rPr lang="de-CH" sz="1700" b="1" dirty="0" err="1" smtClean="0">
                <a:solidFill>
                  <a:srgbClr val="FF0000"/>
                </a:solidFill>
              </a:rPr>
              <a:t>year</a:t>
            </a:r>
            <a:endParaRPr lang="de-CH" sz="17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2558899"/>
            <a:ext cx="5472608" cy="366143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343472" y="2189567"/>
            <a:ext cx="3785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err="1" smtClean="0"/>
              <a:t>Incidence</a:t>
            </a:r>
            <a:r>
              <a:rPr lang="de-CH" b="1" dirty="0" smtClean="0"/>
              <a:t> of DDI per 100 </a:t>
            </a:r>
            <a:r>
              <a:rPr lang="de-CH" b="1" dirty="0" err="1" smtClean="0"/>
              <a:t>person</a:t>
            </a:r>
            <a:r>
              <a:rPr lang="de-CH" b="1" dirty="0" err="1"/>
              <a:t>-</a:t>
            </a:r>
            <a:r>
              <a:rPr lang="de-CH" b="1" dirty="0" err="1" smtClean="0"/>
              <a:t>years</a:t>
            </a:r>
            <a:endParaRPr lang="en-US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6816080" y="2189567"/>
            <a:ext cx="359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/>
              <a:t>10 </a:t>
            </a:r>
            <a:r>
              <a:rPr lang="de-CH" b="1" dirty="0" err="1" smtClean="0"/>
              <a:t>most</a:t>
            </a:r>
            <a:r>
              <a:rPr lang="de-CH" b="1" dirty="0" smtClean="0"/>
              <a:t> </a:t>
            </a:r>
            <a:r>
              <a:rPr lang="de-CH" b="1" dirty="0" err="1" smtClean="0"/>
              <a:t>frequent</a:t>
            </a:r>
            <a:r>
              <a:rPr lang="de-CH" b="1" dirty="0" smtClean="0"/>
              <a:t> </a:t>
            </a:r>
            <a:r>
              <a:rPr lang="de-CH" b="1" dirty="0" err="1" smtClean="0"/>
              <a:t>encountered</a:t>
            </a:r>
            <a:r>
              <a:rPr lang="de-CH" b="1" dirty="0" smtClean="0"/>
              <a:t> DDIs</a:t>
            </a:r>
            <a:endParaRPr lang="en-US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r="69379"/>
          <a:stretch/>
        </p:blipFill>
        <p:spPr>
          <a:xfrm>
            <a:off x="6888088" y="2512422"/>
            <a:ext cx="3240359" cy="366239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272464" y="2512422"/>
            <a:ext cx="161069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err="1" smtClean="0"/>
              <a:t>Risk</a:t>
            </a:r>
            <a:endParaRPr lang="de-CH" sz="1400" dirty="0" smtClean="0"/>
          </a:p>
          <a:p>
            <a:endParaRPr lang="de-CH" sz="800" dirty="0" smtClean="0"/>
          </a:p>
          <a:p>
            <a:r>
              <a:rPr lang="de-CH" sz="1400" dirty="0" smtClean="0">
                <a:solidFill>
                  <a:srgbClr val="FF0000"/>
                </a:solidFill>
              </a:rPr>
              <a:t>Cushing </a:t>
            </a:r>
            <a:r>
              <a:rPr lang="de-CH" sz="1400" dirty="0" err="1" smtClean="0">
                <a:solidFill>
                  <a:srgbClr val="FF0000"/>
                </a:solidFill>
              </a:rPr>
              <a:t>syndrome</a:t>
            </a:r>
            <a:endParaRPr lang="de-CH" sz="1400" dirty="0" smtClean="0">
              <a:solidFill>
                <a:srgbClr val="FF0000"/>
              </a:solidFill>
            </a:endParaRPr>
          </a:p>
          <a:p>
            <a:endParaRPr lang="de-CH" sz="1400" dirty="0">
              <a:solidFill>
                <a:srgbClr val="FF0000"/>
              </a:solidFill>
            </a:endParaRPr>
          </a:p>
          <a:p>
            <a:r>
              <a:rPr lang="de-CH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↓</a:t>
            </a:r>
            <a:r>
              <a:rPr lang="de-CH" sz="1400" dirty="0" smtClean="0">
                <a:solidFill>
                  <a:srgbClr val="FF0000"/>
                </a:solidFill>
              </a:rPr>
              <a:t> ARV </a:t>
            </a:r>
            <a:r>
              <a:rPr lang="de-CH" sz="1400" dirty="0" err="1" smtClean="0">
                <a:solidFill>
                  <a:srgbClr val="FF0000"/>
                </a:solidFill>
              </a:rPr>
              <a:t>efficacy</a:t>
            </a:r>
            <a:endParaRPr lang="de-CH" sz="1400" dirty="0" smtClean="0">
              <a:solidFill>
                <a:srgbClr val="FF0000"/>
              </a:solidFill>
            </a:endParaRPr>
          </a:p>
          <a:p>
            <a:endParaRPr lang="de-CH" sz="1000" dirty="0"/>
          </a:p>
          <a:p>
            <a:r>
              <a:rPr lang="de-CH" sz="1400" dirty="0" err="1" smtClean="0"/>
              <a:t>hypotension</a:t>
            </a:r>
            <a:r>
              <a:rPr lang="de-CH" sz="1400" dirty="0" smtClean="0"/>
              <a:t> &amp;</a:t>
            </a:r>
          </a:p>
          <a:p>
            <a:r>
              <a:rPr lang="de-CH" sz="1400" dirty="0" err="1" smtClean="0"/>
              <a:t>cardiac</a:t>
            </a:r>
            <a:r>
              <a:rPr lang="de-CH" sz="1400" dirty="0" smtClean="0"/>
              <a:t> </a:t>
            </a:r>
            <a:r>
              <a:rPr lang="de-CH" sz="1400" dirty="0" err="1" smtClean="0"/>
              <a:t>disorders</a:t>
            </a:r>
            <a:endParaRPr lang="de-CH" sz="800" dirty="0"/>
          </a:p>
          <a:p>
            <a:r>
              <a:rPr lang="de-CH" sz="1400" dirty="0" err="1" smtClean="0"/>
              <a:t>severe</a:t>
            </a:r>
            <a:r>
              <a:rPr lang="de-CH" sz="1400" dirty="0" smtClean="0"/>
              <a:t> </a:t>
            </a:r>
            <a:r>
              <a:rPr lang="de-CH" sz="1400" dirty="0" err="1" smtClean="0"/>
              <a:t>hypotension</a:t>
            </a:r>
            <a:endParaRPr lang="de-CH" sz="1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10272464" y="4308264"/>
            <a:ext cx="1366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QT </a:t>
            </a:r>
            <a:r>
              <a:rPr lang="de-CH" sz="1400" dirty="0" err="1" smtClean="0"/>
              <a:t>prolongation</a:t>
            </a:r>
            <a:endParaRPr lang="de-CH" sz="1400" dirty="0" smtClean="0"/>
          </a:p>
          <a:p>
            <a:r>
              <a:rPr lang="de-CH" sz="1400" dirty="0" smtClean="0"/>
              <a:t>QT </a:t>
            </a:r>
            <a:r>
              <a:rPr lang="de-CH" sz="1400" dirty="0" err="1" smtClean="0"/>
              <a:t>prolongation</a:t>
            </a:r>
            <a:endParaRPr lang="en-US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10272464" y="4788585"/>
            <a:ext cx="1330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err="1" smtClean="0"/>
              <a:t>rhabdomyolysis</a:t>
            </a:r>
            <a:endParaRPr lang="de-CH" sz="1400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10272463" y="5073470"/>
            <a:ext cx="816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err="1" smtClean="0"/>
              <a:t>bleeding</a:t>
            </a:r>
            <a:endParaRPr lang="de-CH" sz="1400" dirty="0" smtClean="0"/>
          </a:p>
        </p:txBody>
      </p:sp>
      <p:sp>
        <p:nvSpPr>
          <p:cNvPr id="14" name="Textfeld 13"/>
          <p:cNvSpPr txBox="1"/>
          <p:nvPr/>
        </p:nvSpPr>
        <p:spPr>
          <a:xfrm>
            <a:off x="10272463" y="5418865"/>
            <a:ext cx="191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err="1" smtClean="0"/>
              <a:t>respiratory</a:t>
            </a:r>
            <a:r>
              <a:rPr lang="de-CH" sz="1400" dirty="0" smtClean="0"/>
              <a:t> </a:t>
            </a:r>
            <a:r>
              <a:rPr lang="de-CH" sz="1400" dirty="0" err="1" smtClean="0"/>
              <a:t>depression</a:t>
            </a:r>
            <a:endParaRPr lang="de-CH" sz="1400" dirty="0" smtClean="0"/>
          </a:p>
          <a:p>
            <a:r>
              <a:rPr lang="de-CH" sz="1400" dirty="0" smtClean="0"/>
              <a:t>&amp; </a:t>
            </a:r>
            <a:r>
              <a:rPr lang="de-CH" sz="1400" dirty="0" err="1" smtClean="0"/>
              <a:t>hematologic</a:t>
            </a:r>
            <a:r>
              <a:rPr lang="de-CH" sz="1400" dirty="0" smtClean="0"/>
              <a:t> abnorm.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0254061" y="5917892"/>
            <a:ext cx="1366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QT </a:t>
            </a:r>
            <a:r>
              <a:rPr lang="de-CH" sz="1400" dirty="0" err="1" smtClean="0"/>
              <a:t>prolongation</a:t>
            </a:r>
            <a:endParaRPr lang="de-CH" sz="1400" dirty="0" smtClean="0"/>
          </a:p>
        </p:txBody>
      </p:sp>
      <p:sp>
        <p:nvSpPr>
          <p:cNvPr id="10" name="Rechteck 9"/>
          <p:cNvSpPr/>
          <p:nvPr/>
        </p:nvSpPr>
        <p:spPr>
          <a:xfrm>
            <a:off x="6888088" y="2780928"/>
            <a:ext cx="4911012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/>
        </p:nvSpPr>
        <p:spPr>
          <a:xfrm>
            <a:off x="911424" y="5789447"/>
            <a:ext cx="534121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ATV</a:t>
            </a:r>
          </a:p>
          <a:p>
            <a:r>
              <a:rPr lang="de-CH" sz="1100" b="1" dirty="0" smtClean="0"/>
              <a:t>ATV/r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431118" y="5789447"/>
            <a:ext cx="54694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100" b="1" dirty="0" smtClean="0"/>
              <a:t>DRV/r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950812" y="5789447"/>
            <a:ext cx="51328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100" b="1" dirty="0" smtClean="0"/>
              <a:t>LPV/r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446297" y="5789447"/>
            <a:ext cx="42351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100" b="1" dirty="0" smtClean="0"/>
              <a:t>RPV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945349" y="5789090"/>
            <a:ext cx="40748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100" b="1" dirty="0" smtClean="0"/>
              <a:t>ETV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3482913" y="5789090"/>
            <a:ext cx="43633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100" b="1" dirty="0" smtClean="0"/>
              <a:t>NVP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3936699" y="5781308"/>
            <a:ext cx="48302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100" b="1" dirty="0" smtClean="0"/>
              <a:t>EFV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4419721" y="5781308"/>
            <a:ext cx="60901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100" b="1" dirty="0" smtClean="0"/>
              <a:t>EVG/c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3936699" y="5781308"/>
            <a:ext cx="40107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100" b="1" dirty="0" smtClean="0"/>
              <a:t>EFV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4997834" y="5775236"/>
            <a:ext cx="60901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100" b="1" dirty="0" smtClean="0"/>
              <a:t>DTG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537721" y="5775236"/>
            <a:ext cx="60901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100" b="1" dirty="0" smtClean="0"/>
              <a:t>RAL</a:t>
            </a:r>
          </a:p>
        </p:txBody>
      </p:sp>
      <p:sp>
        <p:nvSpPr>
          <p:cNvPr id="16" name="Textfeld 15"/>
          <p:cNvSpPr txBox="1"/>
          <p:nvPr/>
        </p:nvSpPr>
        <p:spPr>
          <a:xfrm rot="16200000">
            <a:off x="-904847" y="3926679"/>
            <a:ext cx="294189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600" dirty="0" err="1" smtClean="0"/>
              <a:t>Incidence</a:t>
            </a:r>
            <a:r>
              <a:rPr lang="de-CH" sz="1600" dirty="0" smtClean="0"/>
              <a:t> DDI (100 </a:t>
            </a:r>
            <a:r>
              <a:rPr lang="de-CH" sz="1600" dirty="0" err="1" smtClean="0"/>
              <a:t>person-years</a:t>
            </a:r>
            <a:r>
              <a:rPr lang="de-CH" sz="1600" dirty="0" smtClean="0"/>
              <a:t>)</a:t>
            </a:r>
            <a:endParaRPr lang="en-US" sz="1600" dirty="0"/>
          </a:p>
        </p:txBody>
      </p:sp>
      <p:sp>
        <p:nvSpPr>
          <p:cNvPr id="17" name="Textfeld 16"/>
          <p:cNvSpPr txBox="1"/>
          <p:nvPr/>
        </p:nvSpPr>
        <p:spPr>
          <a:xfrm>
            <a:off x="3135286" y="3347700"/>
            <a:ext cx="722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 smtClean="0">
                <a:solidFill>
                  <a:srgbClr val="92D050"/>
                </a:solidFill>
              </a:rPr>
              <a:t>NNRTI</a:t>
            </a:r>
            <a:endParaRPr lang="en-US" sz="1600" b="1" dirty="0">
              <a:solidFill>
                <a:srgbClr val="92D050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940894" y="3757402"/>
            <a:ext cx="625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 smtClean="0">
                <a:solidFill>
                  <a:srgbClr val="FF0000"/>
                </a:solidFill>
              </a:rPr>
              <a:t>INSTI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431118" y="2494291"/>
            <a:ext cx="348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 smtClean="0">
                <a:solidFill>
                  <a:schemeClr val="accent1">
                    <a:lumMod val="75000"/>
                  </a:schemeClr>
                </a:solidFill>
              </a:rPr>
              <a:t>PI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3352833" y="4095206"/>
            <a:ext cx="654935" cy="166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5182282" y="4571595"/>
            <a:ext cx="654935" cy="166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1599474" y="2963190"/>
            <a:ext cx="654935" cy="166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feld 30"/>
          <p:cNvSpPr txBox="1"/>
          <p:nvPr/>
        </p:nvSpPr>
        <p:spPr>
          <a:xfrm>
            <a:off x="2983247" y="5225939"/>
            <a:ext cx="38023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200" dirty="0" smtClean="0"/>
              <a:t>6.5</a:t>
            </a:r>
            <a:endParaRPr lang="en-US" sz="1200" dirty="0"/>
          </a:p>
        </p:txBody>
      </p:sp>
      <p:sp>
        <p:nvSpPr>
          <p:cNvPr id="38" name="Textfeld 37"/>
          <p:cNvSpPr txBox="1"/>
          <p:nvPr/>
        </p:nvSpPr>
        <p:spPr>
          <a:xfrm>
            <a:off x="2493900" y="4334419"/>
            <a:ext cx="45878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200" dirty="0" smtClean="0"/>
              <a:t>28.9</a:t>
            </a:r>
            <a:endParaRPr lang="en-US" sz="1200" dirty="0"/>
          </a:p>
        </p:txBody>
      </p:sp>
      <p:sp>
        <p:nvSpPr>
          <p:cNvPr id="39" name="Textfeld 38"/>
          <p:cNvSpPr txBox="1"/>
          <p:nvPr/>
        </p:nvSpPr>
        <p:spPr>
          <a:xfrm>
            <a:off x="3506764" y="5345400"/>
            <a:ext cx="38023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200" dirty="0" smtClean="0"/>
              <a:t>3.4</a:t>
            </a:r>
            <a:endParaRPr lang="en-US" sz="1200" dirty="0"/>
          </a:p>
        </p:txBody>
      </p:sp>
      <p:sp>
        <p:nvSpPr>
          <p:cNvPr id="41" name="Textfeld 40"/>
          <p:cNvSpPr txBox="1"/>
          <p:nvPr/>
        </p:nvSpPr>
        <p:spPr>
          <a:xfrm>
            <a:off x="4001870" y="5429683"/>
            <a:ext cx="38023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200" dirty="0" smtClean="0"/>
              <a:t>1.3</a:t>
            </a:r>
            <a:endParaRPr lang="en-US" sz="1200" dirty="0"/>
          </a:p>
        </p:txBody>
      </p:sp>
      <p:sp>
        <p:nvSpPr>
          <p:cNvPr id="42" name="Textfeld 41"/>
          <p:cNvSpPr txBox="1"/>
          <p:nvPr/>
        </p:nvSpPr>
        <p:spPr>
          <a:xfrm>
            <a:off x="4474448" y="4336932"/>
            <a:ext cx="45878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200" dirty="0" smtClean="0"/>
              <a:t>29.4</a:t>
            </a:r>
            <a:endParaRPr lang="en-US" sz="1200" dirty="0"/>
          </a:p>
        </p:txBody>
      </p:sp>
      <p:sp>
        <p:nvSpPr>
          <p:cNvPr id="43" name="Textfeld 42"/>
          <p:cNvSpPr txBox="1"/>
          <p:nvPr/>
        </p:nvSpPr>
        <p:spPr>
          <a:xfrm>
            <a:off x="5028732" y="5465659"/>
            <a:ext cx="38023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200" dirty="0" smtClean="0"/>
              <a:t>0.5</a:t>
            </a:r>
            <a:endParaRPr lang="en-US" sz="1200" dirty="0"/>
          </a:p>
        </p:txBody>
      </p:sp>
      <p:sp>
        <p:nvSpPr>
          <p:cNvPr id="44" name="Textfeld 43"/>
          <p:cNvSpPr txBox="1"/>
          <p:nvPr/>
        </p:nvSpPr>
        <p:spPr>
          <a:xfrm>
            <a:off x="5511464" y="5472849"/>
            <a:ext cx="38023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200" dirty="0" smtClean="0"/>
              <a:t>0.2</a:t>
            </a:r>
            <a:endParaRPr lang="en-US" sz="1200" dirty="0"/>
          </a:p>
        </p:txBody>
      </p:sp>
      <p:sp>
        <p:nvSpPr>
          <p:cNvPr id="45" name="Textfeld 44"/>
          <p:cNvSpPr txBox="1"/>
          <p:nvPr/>
        </p:nvSpPr>
        <p:spPr>
          <a:xfrm>
            <a:off x="911424" y="2832845"/>
            <a:ext cx="5405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68.7</a:t>
            </a:r>
            <a:endParaRPr lang="en-US" sz="1200" dirty="0"/>
          </a:p>
        </p:txBody>
      </p:sp>
      <p:sp>
        <p:nvSpPr>
          <p:cNvPr id="46" name="Textfeld 45"/>
          <p:cNvSpPr txBox="1"/>
          <p:nvPr/>
        </p:nvSpPr>
        <p:spPr>
          <a:xfrm>
            <a:off x="1407477" y="3178086"/>
            <a:ext cx="5405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58.7</a:t>
            </a:r>
            <a:endParaRPr lang="en-US" sz="1200" dirty="0"/>
          </a:p>
        </p:txBody>
      </p:sp>
      <p:sp>
        <p:nvSpPr>
          <p:cNvPr id="47" name="Textfeld 46"/>
          <p:cNvSpPr txBox="1"/>
          <p:nvPr/>
        </p:nvSpPr>
        <p:spPr>
          <a:xfrm>
            <a:off x="1927410" y="3194163"/>
            <a:ext cx="5405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57.8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8862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6" grpId="0"/>
      <p:bldP spid="7" grpId="0"/>
      <p:bldP spid="12" grpId="0"/>
      <p:bldP spid="13" grpId="0"/>
      <p:bldP spid="14" grpId="0"/>
      <p:bldP spid="15" grpId="0"/>
      <p:bldP spid="10" grpId="0" animBg="1"/>
      <p:bldP spid="11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6" grpId="0" animBg="1"/>
      <p:bldP spid="17" grpId="0"/>
      <p:bldP spid="32" grpId="0"/>
      <p:bldP spid="33" grpId="0"/>
      <p:bldP spid="30" grpId="0" animBg="1"/>
      <p:bldP spid="35" grpId="0" animBg="1"/>
      <p:bldP spid="36" grpId="0" animBg="1"/>
      <p:bldP spid="31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040216" y="6312980"/>
            <a:ext cx="376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Marzolini C et al. Expert </a:t>
            </a:r>
            <a:r>
              <a:rPr lang="de-CH" sz="1400" dirty="0" err="1" smtClean="0"/>
              <a:t>Rev</a:t>
            </a:r>
            <a:r>
              <a:rPr lang="de-CH" sz="1400" dirty="0" smtClean="0"/>
              <a:t> Clin </a:t>
            </a:r>
            <a:r>
              <a:rPr lang="de-CH" sz="1400" dirty="0" err="1" smtClean="0"/>
              <a:t>Pharmacol</a:t>
            </a:r>
            <a:r>
              <a:rPr lang="de-CH" sz="1400" dirty="0" smtClean="0"/>
              <a:t> 2019</a:t>
            </a:r>
            <a:endParaRPr lang="de-CH" sz="1400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95400" y="100315"/>
            <a:ext cx="108732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CH" sz="2800" b="1" dirty="0" err="1" smtClean="0">
                <a:solidFill>
                  <a:srgbClr val="025B9E"/>
                </a:solidFill>
                <a:latin typeface="Calibri" pitchFamily="34" charset="0"/>
              </a:rPr>
              <a:t>Mechanisms</a:t>
            </a:r>
            <a:r>
              <a:rPr lang="de-CH" sz="2800" b="1" dirty="0" smtClean="0">
                <a:solidFill>
                  <a:srgbClr val="025B9E"/>
                </a:solidFill>
                <a:latin typeface="Calibri" pitchFamily="34" charset="0"/>
              </a:rPr>
              <a:t> of </a:t>
            </a:r>
            <a:r>
              <a:rPr lang="de-CH" sz="2800" b="1" dirty="0" err="1" smtClean="0">
                <a:solidFill>
                  <a:srgbClr val="025B9E"/>
                </a:solidFill>
                <a:latin typeface="Calibri" pitchFamily="34" charset="0"/>
              </a:rPr>
              <a:t>drug-drug</a:t>
            </a:r>
            <a:r>
              <a:rPr lang="de-CH" sz="2800" b="1" dirty="0" smtClean="0">
                <a:solidFill>
                  <a:srgbClr val="025B9E"/>
                </a:solidFill>
                <a:latin typeface="Calibri" pitchFamily="34" charset="0"/>
              </a:rPr>
              <a:t> </a:t>
            </a:r>
            <a:r>
              <a:rPr lang="de-CH" sz="2800" b="1" dirty="0" err="1" smtClean="0">
                <a:solidFill>
                  <a:srgbClr val="025B9E"/>
                </a:solidFill>
                <a:latin typeface="Calibri" pitchFamily="34" charset="0"/>
              </a:rPr>
              <a:t>interactions</a:t>
            </a:r>
            <a:r>
              <a:rPr lang="de-CH" sz="2800" b="1" dirty="0" smtClean="0">
                <a:solidFill>
                  <a:srgbClr val="025B9E"/>
                </a:solidFill>
                <a:latin typeface="Calibri" pitchFamily="34" charset="0"/>
              </a:rPr>
              <a:t> </a:t>
            </a:r>
            <a:r>
              <a:rPr lang="de-CH" sz="2800" b="1" dirty="0" err="1" smtClean="0">
                <a:solidFill>
                  <a:srgbClr val="025B9E"/>
                </a:solidFill>
                <a:latin typeface="Calibri" pitchFamily="34" charset="0"/>
              </a:rPr>
              <a:t>with</a:t>
            </a:r>
            <a:r>
              <a:rPr lang="de-CH" sz="2800" b="1" dirty="0" smtClean="0">
                <a:solidFill>
                  <a:srgbClr val="025B9E"/>
                </a:solidFill>
                <a:latin typeface="Calibri" pitchFamily="34" charset="0"/>
              </a:rPr>
              <a:t> antiretroviral </a:t>
            </a:r>
            <a:r>
              <a:rPr lang="de-CH" sz="2800" b="1" dirty="0" err="1">
                <a:solidFill>
                  <a:srgbClr val="025B9E"/>
                </a:solidFill>
                <a:latin typeface="Calibri" pitchFamily="34" charset="0"/>
              </a:rPr>
              <a:t>agents</a:t>
            </a:r>
            <a:endParaRPr lang="de-CH" sz="2800" b="1" dirty="0">
              <a:solidFill>
                <a:srgbClr val="025B9E"/>
              </a:solidFill>
              <a:latin typeface="Calibri" pitchFamily="34" charset="0"/>
            </a:endParaRPr>
          </a:p>
        </p:txBody>
      </p:sp>
      <p:sp>
        <p:nvSpPr>
          <p:cNvPr id="36" name="Line 3"/>
          <p:cNvSpPr>
            <a:spLocks noChangeShapeType="1"/>
          </p:cNvSpPr>
          <p:nvPr/>
        </p:nvSpPr>
        <p:spPr bwMode="auto">
          <a:xfrm>
            <a:off x="767408" y="692697"/>
            <a:ext cx="10657184" cy="0"/>
          </a:xfrm>
          <a:prstGeom prst="line">
            <a:avLst/>
          </a:prstGeom>
          <a:noFill/>
          <a:ln w="28575">
            <a:solidFill>
              <a:srgbClr val="025B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37" name="Gruppieren 36"/>
          <p:cNvGrpSpPr/>
          <p:nvPr/>
        </p:nvGrpSpPr>
        <p:grpSpPr>
          <a:xfrm>
            <a:off x="826395" y="754677"/>
            <a:ext cx="11365605" cy="5564777"/>
            <a:chOff x="826395" y="754677"/>
            <a:chExt cx="11365605" cy="5564777"/>
          </a:xfrm>
        </p:grpSpPr>
        <p:sp>
          <p:nvSpPr>
            <p:cNvPr id="38" name="Ellipse 37"/>
            <p:cNvSpPr/>
            <p:nvPr/>
          </p:nvSpPr>
          <p:spPr>
            <a:xfrm>
              <a:off x="5439685" y="1779667"/>
              <a:ext cx="1914066" cy="15530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7284440" y="2087316"/>
              <a:ext cx="1656184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40" name="Gerade Verbindung mit Pfeil 39"/>
            <p:cNvCxnSpPr/>
            <p:nvPr/>
          </p:nvCxnSpPr>
          <p:spPr>
            <a:xfrm>
              <a:off x="7544610" y="3110594"/>
              <a:ext cx="4362" cy="2426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/>
            <p:cNvSpPr txBox="1"/>
            <p:nvPr/>
          </p:nvSpPr>
          <p:spPr>
            <a:xfrm>
              <a:off x="6657494" y="3344479"/>
              <a:ext cx="16086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400" b="1" dirty="0">
                  <a:solidFill>
                    <a:srgbClr val="C00000"/>
                  </a:solidFill>
                </a:rPr>
                <a:t>Absorption</a:t>
              </a: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4069057" y="1544108"/>
              <a:ext cx="17184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400" b="1" dirty="0" err="1">
                  <a:solidFill>
                    <a:srgbClr val="C00000"/>
                  </a:solidFill>
                </a:rPr>
                <a:t>Metabolism</a:t>
              </a:r>
              <a:endParaRPr lang="de-CH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4041341" y="4290295"/>
              <a:ext cx="1369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400" b="1" dirty="0" err="1">
                  <a:solidFill>
                    <a:srgbClr val="C00000"/>
                  </a:solidFill>
                </a:rPr>
                <a:t>Excretion</a:t>
              </a:r>
              <a:endParaRPr lang="de-CH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6215336" y="809688"/>
              <a:ext cx="59766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600" b="1" dirty="0"/>
                <a:t>Inhibition/</a:t>
              </a:r>
              <a:r>
                <a:rPr lang="de-CH" sz="1600" b="1" dirty="0" err="1"/>
                <a:t>induction</a:t>
              </a:r>
              <a:r>
                <a:rPr lang="de-CH" sz="1600" b="1" dirty="0"/>
                <a:t> intestinal </a:t>
              </a:r>
              <a:r>
                <a:rPr lang="de-CH" sz="1600" b="1" dirty="0" err="1" smtClean="0"/>
                <a:t>cytochromes</a:t>
              </a:r>
              <a:r>
                <a:rPr lang="de-CH" sz="1600" b="1" dirty="0" smtClean="0"/>
                <a:t> </a:t>
              </a:r>
              <a:r>
                <a:rPr lang="de-CH" sz="1600" b="1" dirty="0" err="1" smtClean="0"/>
                <a:t>or</a:t>
              </a:r>
              <a:r>
                <a:rPr lang="de-CH" sz="1600" b="1" dirty="0" smtClean="0"/>
                <a:t> </a:t>
              </a:r>
              <a:r>
                <a:rPr lang="de-CH" sz="1600" b="1" dirty="0" err="1" smtClean="0"/>
                <a:t>drug</a:t>
              </a:r>
              <a:r>
                <a:rPr lang="de-CH" sz="1600" b="1" dirty="0" smtClean="0"/>
                <a:t> </a:t>
              </a:r>
              <a:r>
                <a:rPr lang="de-CH" sz="1600" b="1" dirty="0" err="1" smtClean="0"/>
                <a:t>transporters</a:t>
              </a:r>
              <a:r>
                <a:rPr lang="de-CH" sz="1600" b="1" dirty="0" smtClean="0"/>
                <a:t> </a:t>
              </a:r>
            </a:p>
            <a:p>
              <a:r>
                <a:rPr lang="de-CH" sz="1600" b="1" dirty="0" smtClean="0"/>
                <a:t> </a:t>
              </a:r>
              <a:endParaRPr lang="de-CH" sz="1600" b="1" dirty="0"/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9232889" y="3018241"/>
              <a:ext cx="1739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600" b="1" dirty="0"/>
                <a:t>Change </a:t>
              </a:r>
              <a:r>
                <a:rPr lang="de-CH" sz="1600" b="1" dirty="0" err="1"/>
                <a:t>gastric</a:t>
              </a:r>
              <a:r>
                <a:rPr lang="de-CH" sz="1600" b="1" dirty="0"/>
                <a:t> pH</a:t>
              </a:r>
            </a:p>
          </p:txBody>
        </p:sp>
        <p:cxnSp>
          <p:nvCxnSpPr>
            <p:cNvPr id="46" name="Gerade Verbindung mit Pfeil 45"/>
            <p:cNvCxnSpPr/>
            <p:nvPr/>
          </p:nvCxnSpPr>
          <p:spPr>
            <a:xfrm flipH="1">
              <a:off x="8351784" y="3369335"/>
              <a:ext cx="679276" cy="2115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46"/>
            <p:cNvSpPr txBox="1"/>
            <p:nvPr/>
          </p:nvSpPr>
          <p:spPr>
            <a:xfrm>
              <a:off x="9203668" y="4314598"/>
              <a:ext cx="22480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600" b="1" dirty="0" err="1"/>
                <a:t>Chelation</a:t>
              </a:r>
              <a:r>
                <a:rPr lang="de-CH" sz="1600" b="1" dirty="0"/>
                <a:t> </a:t>
              </a:r>
              <a:r>
                <a:rPr lang="de-CH" sz="1600" b="1" dirty="0" err="1"/>
                <a:t>with</a:t>
              </a:r>
              <a:r>
                <a:rPr lang="de-CH" sz="1600" b="1" dirty="0"/>
                <a:t> </a:t>
              </a:r>
              <a:r>
                <a:rPr lang="de-CH" sz="1600" b="1" dirty="0" err="1"/>
                <a:t>mineral</a:t>
              </a:r>
              <a:r>
                <a:rPr lang="de-CH" sz="1600" b="1" dirty="0"/>
                <a:t> </a:t>
              </a:r>
              <a:r>
                <a:rPr lang="de-CH" sz="1600" b="1" dirty="0" err="1"/>
                <a:t>supplements</a:t>
              </a:r>
              <a:endParaRPr lang="de-CH" sz="1600" b="1" dirty="0"/>
            </a:p>
          </p:txBody>
        </p:sp>
        <p:cxnSp>
          <p:nvCxnSpPr>
            <p:cNvPr id="48" name="Gerade Verbindung mit Pfeil 47"/>
            <p:cNvCxnSpPr/>
            <p:nvPr/>
          </p:nvCxnSpPr>
          <p:spPr>
            <a:xfrm flipH="1" flipV="1">
              <a:off x="8351784" y="3926881"/>
              <a:ext cx="588840" cy="4109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feld 48"/>
            <p:cNvSpPr txBox="1"/>
            <p:nvPr/>
          </p:nvSpPr>
          <p:spPr>
            <a:xfrm>
              <a:off x="840857" y="4144251"/>
              <a:ext cx="3315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600" b="1" dirty="0"/>
                <a:t>Inhibition of </a:t>
              </a:r>
              <a:r>
                <a:rPr lang="de-CH" sz="1600" b="1" dirty="0" smtClean="0"/>
                <a:t>renal </a:t>
              </a:r>
              <a:r>
                <a:rPr lang="de-CH" sz="1600" b="1" dirty="0" err="1" smtClean="0"/>
                <a:t>drug</a:t>
              </a:r>
              <a:r>
                <a:rPr lang="de-CH" sz="1600" b="1" dirty="0" smtClean="0"/>
                <a:t> </a:t>
              </a:r>
            </a:p>
            <a:p>
              <a:r>
                <a:rPr lang="de-CH" sz="1600" b="1" dirty="0" err="1" smtClean="0"/>
                <a:t>transporters</a:t>
              </a:r>
              <a:endParaRPr lang="de-CH" sz="1600" b="1" dirty="0"/>
            </a:p>
          </p:txBody>
        </p:sp>
        <p:cxnSp>
          <p:nvCxnSpPr>
            <p:cNvPr id="50" name="Gerade Verbindung mit Pfeil 49"/>
            <p:cNvCxnSpPr/>
            <p:nvPr/>
          </p:nvCxnSpPr>
          <p:spPr>
            <a:xfrm>
              <a:off x="3210805" y="4490248"/>
              <a:ext cx="631107" cy="909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feld 50"/>
            <p:cNvSpPr txBox="1"/>
            <p:nvPr/>
          </p:nvSpPr>
          <p:spPr>
            <a:xfrm>
              <a:off x="826395" y="754677"/>
              <a:ext cx="43946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600" b="1" dirty="0" smtClean="0"/>
                <a:t>Inhibition/</a:t>
              </a:r>
              <a:r>
                <a:rPr lang="de-CH" sz="1600" b="1" dirty="0" err="1" smtClean="0"/>
                <a:t>induction</a:t>
              </a:r>
              <a:r>
                <a:rPr lang="de-CH" sz="1600" b="1" dirty="0"/>
                <a:t> </a:t>
              </a:r>
              <a:r>
                <a:rPr lang="de-CH" sz="1600" b="1" dirty="0" smtClean="0"/>
                <a:t>of </a:t>
              </a:r>
              <a:r>
                <a:rPr lang="de-CH" sz="1600" b="1" dirty="0" err="1"/>
                <a:t>hepatic</a:t>
              </a:r>
              <a:r>
                <a:rPr lang="de-CH" sz="1600" b="1" dirty="0"/>
                <a:t> </a:t>
              </a:r>
              <a:r>
                <a:rPr lang="de-CH" sz="1600" b="1" dirty="0" err="1" smtClean="0"/>
                <a:t>cytochromes</a:t>
              </a:r>
              <a:r>
                <a:rPr lang="de-CH" sz="1600" b="1" dirty="0" smtClean="0"/>
                <a:t>,</a:t>
              </a:r>
              <a:endParaRPr lang="de-CH" sz="1600" b="1" dirty="0"/>
            </a:p>
            <a:p>
              <a:r>
                <a:rPr lang="de-CH" sz="1600" b="1" dirty="0" err="1"/>
                <a:t>glucuronidation</a:t>
              </a:r>
              <a:r>
                <a:rPr lang="de-CH" sz="1600" b="1" dirty="0"/>
                <a:t>, </a:t>
              </a:r>
              <a:r>
                <a:rPr lang="de-CH" sz="1600" b="1" dirty="0" err="1" smtClean="0"/>
                <a:t>or</a:t>
              </a:r>
              <a:r>
                <a:rPr lang="de-CH" sz="1600" b="1" dirty="0" smtClean="0"/>
                <a:t> </a:t>
              </a:r>
              <a:r>
                <a:rPr lang="de-CH" sz="1600" b="1" dirty="0" err="1"/>
                <a:t>drug</a:t>
              </a:r>
              <a:r>
                <a:rPr lang="de-CH" sz="1600" b="1" dirty="0"/>
                <a:t> </a:t>
              </a:r>
              <a:r>
                <a:rPr lang="de-CH" sz="1600" b="1" dirty="0" err="1"/>
                <a:t>transporters</a:t>
              </a:r>
              <a:endParaRPr lang="de-CH" sz="1600" b="1" dirty="0"/>
            </a:p>
          </p:txBody>
        </p:sp>
        <p:cxnSp>
          <p:nvCxnSpPr>
            <p:cNvPr id="52" name="Gerade Verbindung mit Pfeil 51"/>
            <p:cNvCxnSpPr/>
            <p:nvPr/>
          </p:nvCxnSpPr>
          <p:spPr>
            <a:xfrm>
              <a:off x="3210805" y="1539757"/>
              <a:ext cx="704816" cy="2472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feld 52"/>
            <p:cNvSpPr txBox="1"/>
            <p:nvPr/>
          </p:nvSpPr>
          <p:spPr>
            <a:xfrm>
              <a:off x="9262079" y="5154143"/>
              <a:ext cx="1403508" cy="10772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CH" sz="1600" dirty="0" err="1" smtClean="0">
                  <a:solidFill>
                    <a:schemeClr val="bg1">
                      <a:lumMod val="50000"/>
                    </a:schemeClr>
                  </a:solidFill>
                </a:rPr>
                <a:t>bictegravir</a:t>
              </a:r>
              <a:r>
                <a:rPr lang="de-CH" sz="16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r>
                <a:rPr lang="de-CH" sz="1600" dirty="0" err="1" smtClean="0">
                  <a:solidFill>
                    <a:schemeClr val="bg1">
                      <a:lumMod val="50000"/>
                    </a:schemeClr>
                  </a:solidFill>
                </a:rPr>
                <a:t>dolutegravir</a:t>
              </a:r>
              <a:endParaRPr lang="de-CH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de-CH" sz="1600" dirty="0" err="1" smtClean="0">
                  <a:solidFill>
                    <a:schemeClr val="bg1">
                      <a:lumMod val="50000"/>
                    </a:schemeClr>
                  </a:solidFill>
                </a:rPr>
                <a:t>elvitegravir</a:t>
              </a:r>
              <a:r>
                <a:rPr lang="de-CH" sz="1600" dirty="0" smtClean="0">
                  <a:solidFill>
                    <a:schemeClr val="bg1">
                      <a:lumMod val="50000"/>
                    </a:schemeClr>
                  </a:solidFill>
                </a:rPr>
                <a:t>/c</a:t>
              </a:r>
            </a:p>
            <a:p>
              <a:r>
                <a:rPr lang="de-CH" sz="1600" dirty="0" err="1" smtClean="0">
                  <a:solidFill>
                    <a:schemeClr val="bg1">
                      <a:lumMod val="50000"/>
                    </a:schemeClr>
                  </a:solidFill>
                </a:rPr>
                <a:t>raltegravir</a:t>
              </a:r>
              <a:endParaRPr lang="de-CH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9262079" y="3590352"/>
              <a:ext cx="1403508" cy="584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CH" sz="1600" dirty="0" err="1">
                  <a:solidFill>
                    <a:schemeClr val="bg1">
                      <a:lumMod val="50000"/>
                    </a:schemeClr>
                  </a:solidFill>
                </a:rPr>
                <a:t>atazanavir</a:t>
              </a:r>
              <a:endParaRPr lang="de-CH" sz="1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de-CH" sz="1600" dirty="0" err="1">
                  <a:solidFill>
                    <a:schemeClr val="bg1">
                      <a:lumMod val="50000"/>
                    </a:schemeClr>
                  </a:solidFill>
                </a:rPr>
                <a:t>rilpivirine</a:t>
              </a:r>
              <a:endParaRPr lang="de-CH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6751571" y="1503065"/>
              <a:ext cx="1395219" cy="15696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CH" sz="1600" dirty="0" err="1" smtClean="0">
                  <a:solidFill>
                    <a:schemeClr val="bg1">
                      <a:lumMod val="50000"/>
                    </a:schemeClr>
                  </a:solidFill>
                </a:rPr>
                <a:t>doravirine</a:t>
              </a:r>
              <a:endParaRPr lang="de-CH" sz="1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de-CH" sz="1600" dirty="0" err="1">
                  <a:solidFill>
                    <a:schemeClr val="bg1">
                      <a:lumMod val="50000"/>
                    </a:schemeClr>
                  </a:solidFill>
                </a:rPr>
                <a:t>rilpivirine</a:t>
              </a:r>
              <a:endParaRPr lang="de-CH" sz="1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de-CH" sz="1600" dirty="0" err="1">
                  <a:solidFill>
                    <a:schemeClr val="bg1">
                      <a:lumMod val="50000"/>
                    </a:schemeClr>
                  </a:solidFill>
                </a:rPr>
                <a:t>bictegravir</a:t>
              </a:r>
              <a:endParaRPr lang="de-CH" sz="1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de-CH" sz="1600" dirty="0" err="1" smtClean="0">
                  <a:solidFill>
                    <a:schemeClr val="bg1">
                      <a:lumMod val="50000"/>
                    </a:schemeClr>
                  </a:solidFill>
                </a:rPr>
                <a:t>Tenofovir</a:t>
              </a:r>
              <a:r>
                <a:rPr lang="de-CH" sz="16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r>
                <a:rPr lang="de-CH" sz="1600" dirty="0" smtClean="0">
                  <a:solidFill>
                    <a:schemeClr val="bg1">
                      <a:lumMod val="50000"/>
                    </a:schemeClr>
                  </a:solidFill>
                </a:rPr>
                <a:t>(TDF, TAF)</a:t>
              </a:r>
            </a:p>
            <a:p>
              <a:r>
                <a:rPr lang="de-CH" sz="1600" dirty="0" err="1" smtClean="0">
                  <a:solidFill>
                    <a:schemeClr val="bg1">
                      <a:lumMod val="50000"/>
                    </a:schemeClr>
                  </a:solidFill>
                </a:rPr>
                <a:t>maraviroc</a:t>
              </a:r>
              <a:endParaRPr lang="de-CH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907633" y="1926545"/>
              <a:ext cx="1403508" cy="15696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CH" sz="1600" dirty="0" err="1" smtClean="0">
                  <a:solidFill>
                    <a:schemeClr val="bg1">
                      <a:lumMod val="50000"/>
                    </a:schemeClr>
                  </a:solidFill>
                </a:rPr>
                <a:t>doravirine</a:t>
              </a:r>
              <a:endParaRPr lang="de-CH" sz="1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de-CH" sz="1600" dirty="0" err="1">
                  <a:solidFill>
                    <a:schemeClr val="bg1">
                      <a:lumMod val="50000"/>
                    </a:schemeClr>
                  </a:solidFill>
                </a:rPr>
                <a:t>rilpivirine</a:t>
              </a:r>
              <a:endParaRPr lang="de-CH" sz="1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de-CH" sz="1600" dirty="0" err="1">
                  <a:solidFill>
                    <a:schemeClr val="bg1">
                      <a:lumMod val="50000"/>
                    </a:schemeClr>
                  </a:solidFill>
                </a:rPr>
                <a:t>bictegravir</a:t>
              </a:r>
              <a:endParaRPr lang="de-CH" sz="1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de-CH" sz="1600" dirty="0" err="1">
                  <a:solidFill>
                    <a:schemeClr val="bg1">
                      <a:lumMod val="50000"/>
                    </a:schemeClr>
                  </a:solidFill>
                </a:rPr>
                <a:t>dolutegravir</a:t>
              </a:r>
              <a:endParaRPr lang="de-CH" sz="1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de-CH" sz="1600" dirty="0" err="1" smtClean="0">
                  <a:solidFill>
                    <a:schemeClr val="bg1">
                      <a:lumMod val="50000"/>
                    </a:schemeClr>
                  </a:solidFill>
                </a:rPr>
                <a:t>raltegravir</a:t>
              </a:r>
              <a:endParaRPr lang="de-CH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de-CH" sz="1600" dirty="0" err="1" smtClean="0">
                  <a:solidFill>
                    <a:schemeClr val="bg1">
                      <a:lumMod val="50000"/>
                    </a:schemeClr>
                  </a:solidFill>
                </a:rPr>
                <a:t>maraviroc</a:t>
              </a:r>
              <a:endParaRPr lang="de-CH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897712" y="5029067"/>
              <a:ext cx="1403508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CH" sz="1600" dirty="0" err="1">
                  <a:solidFill>
                    <a:schemeClr val="bg1">
                      <a:lumMod val="50000"/>
                    </a:schemeClr>
                  </a:solidFill>
                </a:rPr>
                <a:t>tenofovir</a:t>
              </a:r>
              <a:endParaRPr lang="de-CH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2358649" y="5032202"/>
              <a:ext cx="1400233" cy="10772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CH" sz="1600" dirty="0" err="1">
                  <a:solidFill>
                    <a:srgbClr val="FF0000"/>
                  </a:solidFill>
                </a:rPr>
                <a:t>bictegravir</a:t>
              </a:r>
              <a:endParaRPr lang="de-CH" sz="1600" dirty="0">
                <a:solidFill>
                  <a:srgbClr val="FF0000"/>
                </a:solidFill>
              </a:endParaRPr>
            </a:p>
            <a:p>
              <a:r>
                <a:rPr lang="de-CH" sz="1600" dirty="0" err="1">
                  <a:solidFill>
                    <a:srgbClr val="FF0000"/>
                  </a:solidFill>
                </a:rPr>
                <a:t>dolutegravir</a:t>
              </a:r>
              <a:endParaRPr lang="de-CH" sz="1600" dirty="0">
                <a:solidFill>
                  <a:srgbClr val="FF0000"/>
                </a:solidFill>
              </a:endParaRPr>
            </a:p>
            <a:p>
              <a:r>
                <a:rPr lang="de-CH" sz="1600" dirty="0" err="1">
                  <a:solidFill>
                    <a:srgbClr val="FF0000"/>
                  </a:solidFill>
                </a:rPr>
                <a:t>cobicistat</a:t>
              </a:r>
              <a:endParaRPr lang="de-CH" sz="1600" dirty="0">
                <a:solidFill>
                  <a:srgbClr val="FF0000"/>
                </a:solidFill>
              </a:endParaRPr>
            </a:p>
            <a:p>
              <a:r>
                <a:rPr lang="de-CH" sz="1600" dirty="0" err="1">
                  <a:solidFill>
                    <a:srgbClr val="FF0000"/>
                  </a:solidFill>
                </a:rPr>
                <a:t>ritonavir</a:t>
              </a:r>
              <a:endParaRPr lang="de-CH" sz="1600" dirty="0">
                <a:solidFill>
                  <a:srgbClr val="FF0000"/>
                </a:solidFill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8199470" y="1517683"/>
              <a:ext cx="1395219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CH" sz="1600" dirty="0" smtClean="0">
                  <a:solidFill>
                    <a:srgbClr val="FF0000"/>
                  </a:solidFill>
                </a:rPr>
                <a:t>PI/r</a:t>
              </a:r>
              <a:endParaRPr lang="de-CH" sz="1600" dirty="0">
                <a:solidFill>
                  <a:srgbClr val="FF0000"/>
                </a:solidFill>
              </a:endParaRPr>
            </a:p>
            <a:p>
              <a:r>
                <a:rPr lang="de-CH" sz="1600" dirty="0" smtClean="0">
                  <a:solidFill>
                    <a:srgbClr val="FF0000"/>
                  </a:solidFill>
                </a:rPr>
                <a:t>PI/c</a:t>
              </a:r>
              <a:endParaRPr lang="de-CH" sz="1600" dirty="0">
                <a:solidFill>
                  <a:srgbClr val="FF0000"/>
                </a:solidFill>
              </a:endParaRPr>
            </a:p>
            <a:p>
              <a:r>
                <a:rPr lang="de-CH" sz="1600" dirty="0" err="1" smtClean="0">
                  <a:solidFill>
                    <a:srgbClr val="FF0000"/>
                  </a:solidFill>
                </a:rPr>
                <a:t>elvitegravir</a:t>
              </a:r>
              <a:r>
                <a:rPr lang="de-CH" sz="1600" dirty="0" smtClean="0">
                  <a:solidFill>
                    <a:srgbClr val="FF0000"/>
                  </a:solidFill>
                </a:rPr>
                <a:t>/c</a:t>
              </a:r>
              <a:endParaRPr lang="de-CH" sz="1600" dirty="0">
                <a:solidFill>
                  <a:srgbClr val="FF0000"/>
                </a:solidFill>
              </a:endParaRP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2364205" y="1933896"/>
              <a:ext cx="1274003" cy="15696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CH" sz="1600" dirty="0" smtClean="0">
                  <a:solidFill>
                    <a:srgbClr val="FF0000"/>
                  </a:solidFill>
                </a:rPr>
                <a:t>PI/r</a:t>
              </a:r>
              <a:endParaRPr lang="de-CH" sz="1600" dirty="0">
                <a:solidFill>
                  <a:srgbClr val="FF0000"/>
                </a:solidFill>
              </a:endParaRPr>
            </a:p>
            <a:p>
              <a:r>
                <a:rPr lang="de-CH" sz="1600" dirty="0" smtClean="0">
                  <a:solidFill>
                    <a:srgbClr val="FF0000"/>
                  </a:solidFill>
                </a:rPr>
                <a:t>PI/c</a:t>
              </a:r>
              <a:endParaRPr lang="de-CH" sz="1600" dirty="0">
                <a:solidFill>
                  <a:srgbClr val="FF0000"/>
                </a:solidFill>
              </a:endParaRPr>
            </a:p>
            <a:p>
              <a:r>
                <a:rPr lang="de-CH" sz="1600" dirty="0" err="1" smtClean="0">
                  <a:solidFill>
                    <a:srgbClr val="FF0000"/>
                  </a:solidFill>
                </a:rPr>
                <a:t>elvitegravir</a:t>
              </a:r>
              <a:r>
                <a:rPr lang="de-CH" sz="1600" dirty="0" smtClean="0">
                  <a:solidFill>
                    <a:srgbClr val="FF0000"/>
                  </a:solidFill>
                </a:rPr>
                <a:t>/c</a:t>
              </a:r>
              <a:endParaRPr lang="de-CH" sz="1600" dirty="0">
                <a:solidFill>
                  <a:srgbClr val="FF0000"/>
                </a:solidFill>
              </a:endParaRPr>
            </a:p>
            <a:p>
              <a:r>
                <a:rPr lang="de-CH" sz="1600" dirty="0" err="1">
                  <a:solidFill>
                    <a:srgbClr val="FF0000"/>
                  </a:solidFill>
                </a:rPr>
                <a:t>efavirenz</a:t>
              </a:r>
              <a:endParaRPr lang="de-CH" sz="1600" dirty="0">
                <a:solidFill>
                  <a:srgbClr val="FF0000"/>
                </a:solidFill>
              </a:endParaRPr>
            </a:p>
            <a:p>
              <a:r>
                <a:rPr lang="de-CH" sz="1600" dirty="0" err="1">
                  <a:solidFill>
                    <a:srgbClr val="FF0000"/>
                  </a:solidFill>
                </a:rPr>
                <a:t>etravirine</a:t>
              </a:r>
              <a:endParaRPr lang="de-CH" sz="1600" dirty="0">
                <a:solidFill>
                  <a:srgbClr val="FF0000"/>
                </a:solidFill>
              </a:endParaRPr>
            </a:p>
            <a:p>
              <a:r>
                <a:rPr lang="de-CH" sz="1600" dirty="0" err="1">
                  <a:solidFill>
                    <a:srgbClr val="FF0000"/>
                  </a:solidFill>
                </a:rPr>
                <a:t>nevirapine</a:t>
              </a:r>
              <a:endParaRPr lang="de-CH" sz="1600" dirty="0">
                <a:solidFill>
                  <a:srgbClr val="FF0000"/>
                </a:solidFill>
              </a:endParaRPr>
            </a:p>
          </p:txBody>
        </p:sp>
        <p:pic>
          <p:nvPicPr>
            <p:cNvPr id="61" name="Grafik 6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3654" y="2109551"/>
              <a:ext cx="2462775" cy="1465760"/>
            </a:xfrm>
            <a:prstGeom prst="rect">
              <a:avLst/>
            </a:prstGeom>
          </p:spPr>
        </p:pic>
        <p:sp>
          <p:nvSpPr>
            <p:cNvPr id="62" name="Textfeld 61"/>
            <p:cNvSpPr txBox="1"/>
            <p:nvPr/>
          </p:nvSpPr>
          <p:spPr>
            <a:xfrm>
              <a:off x="4503461" y="3311046"/>
              <a:ext cx="5433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600" dirty="0" err="1" smtClean="0"/>
                <a:t>liver</a:t>
              </a:r>
              <a:endParaRPr lang="en-US" sz="1600" dirty="0"/>
            </a:p>
          </p:txBody>
        </p:sp>
        <p:pic>
          <p:nvPicPr>
            <p:cNvPr id="63" name="Grafik 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1912" y="4825326"/>
              <a:ext cx="877498" cy="1265059"/>
            </a:xfrm>
            <a:prstGeom prst="rect">
              <a:avLst/>
            </a:prstGeom>
          </p:spPr>
        </p:pic>
        <p:sp>
          <p:nvSpPr>
            <p:cNvPr id="64" name="Textfeld 63"/>
            <p:cNvSpPr txBox="1"/>
            <p:nvPr/>
          </p:nvSpPr>
          <p:spPr>
            <a:xfrm>
              <a:off x="4663508" y="5618211"/>
              <a:ext cx="733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600" dirty="0" err="1" smtClean="0"/>
                <a:t>kidney</a:t>
              </a:r>
              <a:endParaRPr lang="en-US" sz="1600" dirty="0"/>
            </a:p>
          </p:txBody>
        </p:sp>
        <p:grpSp>
          <p:nvGrpSpPr>
            <p:cNvPr id="65" name="Gruppieren 64"/>
            <p:cNvGrpSpPr/>
            <p:nvPr/>
          </p:nvGrpSpPr>
          <p:grpSpPr>
            <a:xfrm>
              <a:off x="6942333" y="3748503"/>
              <a:ext cx="684213" cy="525463"/>
              <a:chOff x="4074087" y="1378743"/>
              <a:chExt cx="684213" cy="525463"/>
            </a:xfrm>
          </p:grpSpPr>
          <p:sp>
            <p:nvSpPr>
              <p:cNvPr id="129" name="AutoShape 240"/>
              <p:cNvSpPr>
                <a:spLocks noChangeArrowheads="1"/>
              </p:cNvSpPr>
              <p:nvPr/>
            </p:nvSpPr>
            <p:spPr bwMode="auto">
              <a:xfrm rot="2184885">
                <a:off x="4074087" y="1537493"/>
                <a:ext cx="360363" cy="150813"/>
              </a:xfrm>
              <a:prstGeom prst="flowChartMagneticDrum">
                <a:avLst/>
              </a:prstGeom>
              <a:solidFill>
                <a:schemeClr val="accent5">
                  <a:lumMod val="9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30" name="AutoShape 241"/>
              <p:cNvSpPr>
                <a:spLocks noChangeArrowheads="1"/>
              </p:cNvSpPr>
              <p:nvPr/>
            </p:nvSpPr>
            <p:spPr bwMode="auto">
              <a:xfrm rot="7506919">
                <a:off x="4505887" y="1486693"/>
                <a:ext cx="360363" cy="144463"/>
              </a:xfrm>
              <a:prstGeom prst="flowChartMagneticDrum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31" name="Oval 242"/>
              <p:cNvSpPr>
                <a:spLocks noChangeArrowheads="1"/>
              </p:cNvSpPr>
              <p:nvPr/>
            </p:nvSpPr>
            <p:spPr bwMode="auto">
              <a:xfrm>
                <a:off x="4363012" y="1689893"/>
                <a:ext cx="71438" cy="7143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32" name="Oval 243"/>
              <p:cNvSpPr>
                <a:spLocks noChangeArrowheads="1"/>
              </p:cNvSpPr>
              <p:nvPr/>
            </p:nvSpPr>
            <p:spPr bwMode="auto">
              <a:xfrm>
                <a:off x="4505887" y="1689893"/>
                <a:ext cx="71438" cy="7143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33" name="Oval 244"/>
              <p:cNvSpPr>
                <a:spLocks noChangeArrowheads="1"/>
              </p:cNvSpPr>
              <p:nvPr/>
            </p:nvSpPr>
            <p:spPr bwMode="auto">
              <a:xfrm>
                <a:off x="4434450" y="1761331"/>
                <a:ext cx="71438" cy="7143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34" name="Oval 245"/>
              <p:cNvSpPr>
                <a:spLocks noChangeArrowheads="1"/>
              </p:cNvSpPr>
              <p:nvPr/>
            </p:nvSpPr>
            <p:spPr bwMode="auto">
              <a:xfrm>
                <a:off x="4578912" y="1689893"/>
                <a:ext cx="71438" cy="7143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35" name="Oval 246"/>
              <p:cNvSpPr>
                <a:spLocks noChangeArrowheads="1"/>
              </p:cNvSpPr>
              <p:nvPr/>
            </p:nvSpPr>
            <p:spPr bwMode="auto">
              <a:xfrm>
                <a:off x="4289987" y="1689893"/>
                <a:ext cx="71438" cy="7143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36" name="Oval 247"/>
              <p:cNvSpPr>
                <a:spLocks noChangeArrowheads="1"/>
              </p:cNvSpPr>
              <p:nvPr/>
            </p:nvSpPr>
            <p:spPr bwMode="auto">
              <a:xfrm>
                <a:off x="4363012" y="1761331"/>
                <a:ext cx="71438" cy="7143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37" name="Oval 248"/>
              <p:cNvSpPr>
                <a:spLocks noChangeArrowheads="1"/>
              </p:cNvSpPr>
              <p:nvPr/>
            </p:nvSpPr>
            <p:spPr bwMode="auto">
              <a:xfrm>
                <a:off x="4434450" y="1832768"/>
                <a:ext cx="71438" cy="7143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38" name="Oval 249"/>
              <p:cNvSpPr>
                <a:spLocks noChangeArrowheads="1"/>
              </p:cNvSpPr>
              <p:nvPr/>
            </p:nvSpPr>
            <p:spPr bwMode="auto">
              <a:xfrm>
                <a:off x="4505887" y="1761331"/>
                <a:ext cx="71438" cy="7143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39" name="Oval 250"/>
              <p:cNvSpPr>
                <a:spLocks noChangeArrowheads="1"/>
              </p:cNvSpPr>
              <p:nvPr/>
            </p:nvSpPr>
            <p:spPr bwMode="auto">
              <a:xfrm>
                <a:off x="4505887" y="1832768"/>
                <a:ext cx="71438" cy="7143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66" name="Textfeld 65"/>
            <p:cNvSpPr txBox="1"/>
            <p:nvPr/>
          </p:nvSpPr>
          <p:spPr>
            <a:xfrm>
              <a:off x="8030329" y="5530088"/>
              <a:ext cx="9548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600" dirty="0" err="1" smtClean="0"/>
                <a:t>small</a:t>
              </a:r>
              <a:endParaRPr lang="de-CH" sz="1600" dirty="0" smtClean="0"/>
            </a:p>
            <a:p>
              <a:r>
                <a:rPr lang="de-CH" sz="1600" dirty="0" err="1" smtClean="0"/>
                <a:t>intestine</a:t>
              </a:r>
              <a:endParaRPr lang="en-US" sz="1600" dirty="0"/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989505" y="1589325"/>
              <a:ext cx="8354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000" b="1" dirty="0" err="1" smtClean="0">
                  <a:solidFill>
                    <a:schemeClr val="bg1">
                      <a:lumMod val="50000"/>
                    </a:schemeClr>
                  </a:solidFill>
                </a:rPr>
                <a:t>victim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2377253" y="1585626"/>
              <a:ext cx="14227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000" b="1" dirty="0" err="1" smtClean="0">
                  <a:solidFill>
                    <a:srgbClr val="FF0000"/>
                  </a:solidFill>
                </a:rPr>
                <a:t>perpetrator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926040" y="4685074"/>
              <a:ext cx="8354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000" b="1" dirty="0" err="1" smtClean="0">
                  <a:solidFill>
                    <a:schemeClr val="bg1">
                      <a:lumMod val="50000"/>
                    </a:schemeClr>
                  </a:solidFill>
                </a:rPr>
                <a:t>victim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2359812" y="4685074"/>
              <a:ext cx="14227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000" b="1" dirty="0" err="1" smtClean="0">
                  <a:solidFill>
                    <a:srgbClr val="FF0000"/>
                  </a:solidFill>
                </a:rPr>
                <a:t>perpetrator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6779066" y="1174086"/>
              <a:ext cx="8354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000" b="1" dirty="0" err="1" smtClean="0">
                  <a:solidFill>
                    <a:schemeClr val="bg1">
                      <a:lumMod val="50000"/>
                    </a:schemeClr>
                  </a:solidFill>
                </a:rPr>
                <a:t>victim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" name="Textfeld 71"/>
            <p:cNvSpPr txBox="1"/>
            <p:nvPr/>
          </p:nvSpPr>
          <p:spPr>
            <a:xfrm>
              <a:off x="8212838" y="1174086"/>
              <a:ext cx="14227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000" b="1" dirty="0" err="1" smtClean="0">
                  <a:solidFill>
                    <a:srgbClr val="FF0000"/>
                  </a:solidFill>
                </a:rPr>
                <a:t>perpetrator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9280916" y="3275030"/>
              <a:ext cx="8354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000" b="1" dirty="0" err="1" smtClean="0">
                  <a:solidFill>
                    <a:schemeClr val="bg1">
                      <a:lumMod val="50000"/>
                    </a:schemeClr>
                  </a:solidFill>
                </a:rPr>
                <a:t>victim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9245817" y="4822345"/>
              <a:ext cx="8354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000" b="1" dirty="0" err="1" smtClean="0">
                  <a:solidFill>
                    <a:schemeClr val="bg1">
                      <a:lumMod val="50000"/>
                    </a:schemeClr>
                  </a:solidFill>
                </a:rPr>
                <a:t>victim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" name="Rechteck 74"/>
            <p:cNvSpPr/>
            <p:nvPr/>
          </p:nvSpPr>
          <p:spPr>
            <a:xfrm>
              <a:off x="7196809" y="4399264"/>
              <a:ext cx="556597" cy="1920189"/>
            </a:xfrm>
            <a:prstGeom prst="rect">
              <a:avLst/>
            </a:prstGeom>
            <a:gradFill flip="none" rotWithShape="1">
              <a:gsLst>
                <a:gs pos="73000">
                  <a:srgbClr val="FDA399"/>
                </a:gs>
                <a:gs pos="95000">
                  <a:srgbClr val="FF6161"/>
                </a:gs>
                <a:gs pos="1000">
                  <a:srgbClr val="FF6161"/>
                </a:gs>
                <a:gs pos="23000">
                  <a:srgbClr val="FDA399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100"/>
            <p:cNvGrpSpPr>
              <a:grpSpLocks/>
            </p:cNvGrpSpPr>
            <p:nvPr/>
          </p:nvGrpSpPr>
          <p:grpSpPr bwMode="auto">
            <a:xfrm rot="5400000">
              <a:off x="6736840" y="4624247"/>
              <a:ext cx="626007" cy="334333"/>
              <a:chOff x="1753" y="309"/>
              <a:chExt cx="374" cy="248"/>
            </a:xfrm>
            <a:gradFill flip="none" rotWithShape="1">
              <a:gsLst>
                <a:gs pos="0">
                  <a:srgbClr val="FF6600"/>
                </a:gs>
                <a:gs pos="74000">
                  <a:srgbClr val="FFCC99"/>
                </a:gs>
                <a:gs pos="0">
                  <a:srgbClr val="FF2F2F"/>
                </a:gs>
              </a:gsLst>
              <a:lin ang="5400000" scaled="1"/>
              <a:tileRect/>
            </a:gradFill>
          </p:grpSpPr>
          <p:sp>
            <p:nvSpPr>
              <p:cNvPr id="113" name="AutoShape 66"/>
              <p:cNvSpPr>
                <a:spLocks/>
              </p:cNvSpPr>
              <p:nvPr/>
            </p:nvSpPr>
            <p:spPr bwMode="auto">
              <a:xfrm rot="16200000">
                <a:off x="1833" y="269"/>
                <a:ext cx="210" cy="365"/>
              </a:xfrm>
              <a:prstGeom prst="leftBracket">
                <a:avLst>
                  <a:gd name="adj" fmla="val 14484"/>
                </a:avLst>
              </a:prstGeom>
              <a:grpFill/>
              <a:ln w="9525">
                <a:solidFill>
                  <a:srgbClr val="FF99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CH">
                  <a:latin typeface="Arial" charset="0"/>
                </a:endParaRPr>
              </a:p>
            </p:txBody>
          </p:sp>
          <p:grpSp>
            <p:nvGrpSpPr>
              <p:cNvPr id="114" name="Group 67"/>
              <p:cNvGrpSpPr>
                <a:grpSpLocks/>
              </p:cNvGrpSpPr>
              <p:nvPr/>
            </p:nvGrpSpPr>
            <p:grpSpPr bwMode="auto">
              <a:xfrm>
                <a:off x="1753" y="309"/>
                <a:ext cx="298" cy="50"/>
                <a:chOff x="1663" y="687"/>
                <a:chExt cx="380" cy="76"/>
              </a:xfrm>
              <a:grpFill/>
            </p:grpSpPr>
            <p:grpSp>
              <p:nvGrpSpPr>
                <p:cNvPr id="117" name="Group 68"/>
                <p:cNvGrpSpPr>
                  <a:grpSpLocks/>
                </p:cNvGrpSpPr>
                <p:nvPr/>
              </p:nvGrpSpPr>
              <p:grpSpPr bwMode="auto">
                <a:xfrm>
                  <a:off x="1663" y="687"/>
                  <a:ext cx="198" cy="76"/>
                  <a:chOff x="1663" y="687"/>
                  <a:chExt cx="198" cy="76"/>
                </a:xfrm>
                <a:grpFill/>
              </p:grpSpPr>
              <p:sp>
                <p:nvSpPr>
                  <p:cNvPr id="124" name="Freeform 69"/>
                  <p:cNvSpPr>
                    <a:spLocks/>
                  </p:cNvSpPr>
                  <p:nvPr/>
                </p:nvSpPr>
                <p:spPr bwMode="auto">
                  <a:xfrm>
                    <a:off x="1753" y="691"/>
                    <a:ext cx="62" cy="72"/>
                  </a:xfrm>
                  <a:custGeom>
                    <a:avLst/>
                    <a:gdLst>
                      <a:gd name="T0" fmla="*/ 4 w 62"/>
                      <a:gd name="T1" fmla="*/ 68 h 72"/>
                      <a:gd name="T2" fmla="*/ 28 w 62"/>
                      <a:gd name="T3" fmla="*/ 0 h 72"/>
                      <a:gd name="T4" fmla="*/ 48 w 62"/>
                      <a:gd name="T5" fmla="*/ 72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2" h="72">
                        <a:moveTo>
                          <a:pt x="4" y="68"/>
                        </a:moveTo>
                        <a:cubicBezTo>
                          <a:pt x="7" y="29"/>
                          <a:pt x="0" y="19"/>
                          <a:pt x="28" y="0"/>
                        </a:cubicBezTo>
                        <a:cubicBezTo>
                          <a:pt x="62" y="9"/>
                          <a:pt x="48" y="35"/>
                          <a:pt x="48" y="72"/>
                        </a:cubicBezTo>
                      </a:path>
                    </a:pathLst>
                  </a:custGeom>
                  <a:grpFill/>
                  <a:ln w="9525">
                    <a:solidFill>
                      <a:srgbClr val="FF99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de-CH">
                      <a:latin typeface="Arial" charset="0"/>
                    </a:endParaRPr>
                  </a:p>
                </p:txBody>
              </p:sp>
              <p:grpSp>
                <p:nvGrpSpPr>
                  <p:cNvPr id="125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1663" y="687"/>
                    <a:ext cx="198" cy="75"/>
                    <a:chOff x="1663" y="687"/>
                    <a:chExt cx="198" cy="75"/>
                  </a:xfrm>
                  <a:grpFill/>
                </p:grpSpPr>
                <p:sp>
                  <p:nvSpPr>
                    <p:cNvPr id="126" name="Freeform 71"/>
                    <p:cNvSpPr>
                      <a:spLocks/>
                    </p:cNvSpPr>
                    <p:nvPr/>
                  </p:nvSpPr>
                  <p:spPr bwMode="auto">
                    <a:xfrm>
                      <a:off x="1663" y="690"/>
                      <a:ext cx="62" cy="72"/>
                    </a:xfrm>
                    <a:custGeom>
                      <a:avLst/>
                      <a:gdLst>
                        <a:gd name="T0" fmla="*/ 4 w 62"/>
                        <a:gd name="T1" fmla="*/ 68 h 72"/>
                        <a:gd name="T2" fmla="*/ 28 w 62"/>
                        <a:gd name="T3" fmla="*/ 0 h 72"/>
                        <a:gd name="T4" fmla="*/ 48 w 62"/>
                        <a:gd name="T5" fmla="*/ 72 h 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62" h="72">
                          <a:moveTo>
                            <a:pt x="4" y="68"/>
                          </a:moveTo>
                          <a:cubicBezTo>
                            <a:pt x="7" y="29"/>
                            <a:pt x="0" y="19"/>
                            <a:pt x="28" y="0"/>
                          </a:cubicBezTo>
                          <a:cubicBezTo>
                            <a:pt x="62" y="9"/>
                            <a:pt x="48" y="35"/>
                            <a:pt x="48" y="72"/>
                          </a:cubicBezTo>
                        </a:path>
                      </a:pathLst>
                    </a:custGeom>
                    <a:grpFill/>
                    <a:ln w="9525">
                      <a:solidFill>
                        <a:srgbClr val="FF9966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>
                        <a:latin typeface="Arial" charset="0"/>
                      </a:endParaRPr>
                    </a:p>
                  </p:txBody>
                </p:sp>
                <p:sp>
                  <p:nvSpPr>
                    <p:cNvPr id="127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1709" y="687"/>
                      <a:ext cx="62" cy="72"/>
                    </a:xfrm>
                    <a:custGeom>
                      <a:avLst/>
                      <a:gdLst>
                        <a:gd name="T0" fmla="*/ 4 w 62"/>
                        <a:gd name="T1" fmla="*/ 68 h 72"/>
                        <a:gd name="T2" fmla="*/ 28 w 62"/>
                        <a:gd name="T3" fmla="*/ 0 h 72"/>
                        <a:gd name="T4" fmla="*/ 48 w 62"/>
                        <a:gd name="T5" fmla="*/ 72 h 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62" h="72">
                          <a:moveTo>
                            <a:pt x="4" y="68"/>
                          </a:moveTo>
                          <a:cubicBezTo>
                            <a:pt x="7" y="29"/>
                            <a:pt x="0" y="19"/>
                            <a:pt x="28" y="0"/>
                          </a:cubicBezTo>
                          <a:cubicBezTo>
                            <a:pt x="62" y="9"/>
                            <a:pt x="48" y="35"/>
                            <a:pt x="48" y="72"/>
                          </a:cubicBezTo>
                        </a:path>
                      </a:pathLst>
                    </a:custGeom>
                    <a:grpFill/>
                    <a:ln w="9525">
                      <a:solidFill>
                        <a:srgbClr val="FF9966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>
                        <a:latin typeface="Arial" charset="0"/>
                      </a:endParaRPr>
                    </a:p>
                  </p:txBody>
                </p:sp>
                <p:sp>
                  <p:nvSpPr>
                    <p:cNvPr id="128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1799" y="688"/>
                      <a:ext cx="62" cy="72"/>
                    </a:xfrm>
                    <a:custGeom>
                      <a:avLst/>
                      <a:gdLst>
                        <a:gd name="T0" fmla="*/ 4 w 62"/>
                        <a:gd name="T1" fmla="*/ 68 h 72"/>
                        <a:gd name="T2" fmla="*/ 28 w 62"/>
                        <a:gd name="T3" fmla="*/ 0 h 72"/>
                        <a:gd name="T4" fmla="*/ 48 w 62"/>
                        <a:gd name="T5" fmla="*/ 72 h 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62" h="72">
                          <a:moveTo>
                            <a:pt x="4" y="68"/>
                          </a:moveTo>
                          <a:cubicBezTo>
                            <a:pt x="7" y="29"/>
                            <a:pt x="0" y="19"/>
                            <a:pt x="28" y="0"/>
                          </a:cubicBezTo>
                          <a:cubicBezTo>
                            <a:pt x="62" y="9"/>
                            <a:pt x="48" y="35"/>
                            <a:pt x="48" y="72"/>
                          </a:cubicBezTo>
                        </a:path>
                      </a:pathLst>
                    </a:custGeom>
                    <a:grpFill/>
                    <a:ln w="9525">
                      <a:solidFill>
                        <a:srgbClr val="FF9966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118" name="Group 74"/>
                <p:cNvGrpSpPr>
                  <a:grpSpLocks/>
                </p:cNvGrpSpPr>
                <p:nvPr/>
              </p:nvGrpSpPr>
              <p:grpSpPr bwMode="auto">
                <a:xfrm>
                  <a:off x="1845" y="687"/>
                  <a:ext cx="198" cy="76"/>
                  <a:chOff x="1663" y="687"/>
                  <a:chExt cx="198" cy="76"/>
                </a:xfrm>
                <a:grpFill/>
              </p:grpSpPr>
              <p:sp>
                <p:nvSpPr>
                  <p:cNvPr id="119" name="Freeform 75"/>
                  <p:cNvSpPr>
                    <a:spLocks/>
                  </p:cNvSpPr>
                  <p:nvPr/>
                </p:nvSpPr>
                <p:spPr bwMode="auto">
                  <a:xfrm>
                    <a:off x="1753" y="691"/>
                    <a:ext cx="62" cy="72"/>
                  </a:xfrm>
                  <a:custGeom>
                    <a:avLst/>
                    <a:gdLst>
                      <a:gd name="T0" fmla="*/ 4 w 62"/>
                      <a:gd name="T1" fmla="*/ 68 h 72"/>
                      <a:gd name="T2" fmla="*/ 28 w 62"/>
                      <a:gd name="T3" fmla="*/ 0 h 72"/>
                      <a:gd name="T4" fmla="*/ 48 w 62"/>
                      <a:gd name="T5" fmla="*/ 72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2" h="72">
                        <a:moveTo>
                          <a:pt x="4" y="68"/>
                        </a:moveTo>
                        <a:cubicBezTo>
                          <a:pt x="7" y="29"/>
                          <a:pt x="0" y="19"/>
                          <a:pt x="28" y="0"/>
                        </a:cubicBezTo>
                        <a:cubicBezTo>
                          <a:pt x="62" y="9"/>
                          <a:pt x="48" y="35"/>
                          <a:pt x="48" y="72"/>
                        </a:cubicBezTo>
                      </a:path>
                    </a:pathLst>
                  </a:custGeom>
                  <a:grpFill/>
                  <a:ln w="9525">
                    <a:solidFill>
                      <a:srgbClr val="FF99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de-CH">
                      <a:latin typeface="Arial" charset="0"/>
                    </a:endParaRPr>
                  </a:p>
                </p:txBody>
              </p:sp>
              <p:grpSp>
                <p:nvGrpSpPr>
                  <p:cNvPr id="120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1663" y="687"/>
                    <a:ext cx="198" cy="75"/>
                    <a:chOff x="1663" y="687"/>
                    <a:chExt cx="198" cy="75"/>
                  </a:xfrm>
                  <a:grpFill/>
                </p:grpSpPr>
                <p:sp>
                  <p:nvSpPr>
                    <p:cNvPr id="121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1663" y="690"/>
                      <a:ext cx="62" cy="72"/>
                    </a:xfrm>
                    <a:custGeom>
                      <a:avLst/>
                      <a:gdLst>
                        <a:gd name="T0" fmla="*/ 4 w 62"/>
                        <a:gd name="T1" fmla="*/ 68 h 72"/>
                        <a:gd name="T2" fmla="*/ 28 w 62"/>
                        <a:gd name="T3" fmla="*/ 0 h 72"/>
                        <a:gd name="T4" fmla="*/ 48 w 62"/>
                        <a:gd name="T5" fmla="*/ 72 h 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62" h="72">
                          <a:moveTo>
                            <a:pt x="4" y="68"/>
                          </a:moveTo>
                          <a:cubicBezTo>
                            <a:pt x="7" y="29"/>
                            <a:pt x="0" y="19"/>
                            <a:pt x="28" y="0"/>
                          </a:cubicBezTo>
                          <a:cubicBezTo>
                            <a:pt x="62" y="9"/>
                            <a:pt x="48" y="35"/>
                            <a:pt x="48" y="72"/>
                          </a:cubicBezTo>
                        </a:path>
                      </a:pathLst>
                    </a:custGeom>
                    <a:grpFill/>
                    <a:ln w="9525">
                      <a:solidFill>
                        <a:srgbClr val="FF9966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>
                        <a:latin typeface="Arial" charset="0"/>
                      </a:endParaRPr>
                    </a:p>
                  </p:txBody>
                </p:sp>
                <p:sp>
                  <p:nvSpPr>
                    <p:cNvPr id="122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1709" y="687"/>
                      <a:ext cx="62" cy="72"/>
                    </a:xfrm>
                    <a:custGeom>
                      <a:avLst/>
                      <a:gdLst>
                        <a:gd name="T0" fmla="*/ 4 w 62"/>
                        <a:gd name="T1" fmla="*/ 68 h 72"/>
                        <a:gd name="T2" fmla="*/ 28 w 62"/>
                        <a:gd name="T3" fmla="*/ 0 h 72"/>
                        <a:gd name="T4" fmla="*/ 48 w 62"/>
                        <a:gd name="T5" fmla="*/ 72 h 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62" h="72">
                          <a:moveTo>
                            <a:pt x="4" y="68"/>
                          </a:moveTo>
                          <a:cubicBezTo>
                            <a:pt x="7" y="29"/>
                            <a:pt x="0" y="19"/>
                            <a:pt x="28" y="0"/>
                          </a:cubicBezTo>
                          <a:cubicBezTo>
                            <a:pt x="62" y="9"/>
                            <a:pt x="48" y="35"/>
                            <a:pt x="48" y="72"/>
                          </a:cubicBezTo>
                        </a:path>
                      </a:pathLst>
                    </a:custGeom>
                    <a:grpFill/>
                    <a:ln w="9525">
                      <a:solidFill>
                        <a:srgbClr val="FF9966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>
                        <a:latin typeface="Arial" charset="0"/>
                      </a:endParaRPr>
                    </a:p>
                  </p:txBody>
                </p:sp>
                <p:sp>
                  <p:nvSpPr>
                    <p:cNvPr id="123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1799" y="688"/>
                      <a:ext cx="62" cy="72"/>
                    </a:xfrm>
                    <a:custGeom>
                      <a:avLst/>
                      <a:gdLst>
                        <a:gd name="T0" fmla="*/ 4 w 62"/>
                        <a:gd name="T1" fmla="*/ 68 h 72"/>
                        <a:gd name="T2" fmla="*/ 28 w 62"/>
                        <a:gd name="T3" fmla="*/ 0 h 72"/>
                        <a:gd name="T4" fmla="*/ 48 w 62"/>
                        <a:gd name="T5" fmla="*/ 72 h 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62" h="72">
                          <a:moveTo>
                            <a:pt x="4" y="68"/>
                          </a:moveTo>
                          <a:cubicBezTo>
                            <a:pt x="7" y="29"/>
                            <a:pt x="0" y="19"/>
                            <a:pt x="28" y="0"/>
                          </a:cubicBezTo>
                          <a:cubicBezTo>
                            <a:pt x="62" y="9"/>
                            <a:pt x="48" y="35"/>
                            <a:pt x="48" y="72"/>
                          </a:cubicBezTo>
                        </a:path>
                      </a:pathLst>
                    </a:custGeom>
                    <a:grpFill/>
                    <a:ln w="9525">
                      <a:solidFill>
                        <a:srgbClr val="FF9966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>
                        <a:latin typeface="Arial" charset="0"/>
                      </a:endParaRPr>
                    </a:p>
                  </p:txBody>
                </p:sp>
              </p:grpSp>
            </p:grpSp>
          </p:grpSp>
          <p:sp>
            <p:nvSpPr>
              <p:cNvPr id="115" name="Freeform 80"/>
              <p:cNvSpPr>
                <a:spLocks/>
              </p:cNvSpPr>
              <p:nvPr/>
            </p:nvSpPr>
            <p:spPr bwMode="auto">
              <a:xfrm>
                <a:off x="2040" y="311"/>
                <a:ext cx="48" cy="46"/>
              </a:xfrm>
              <a:custGeom>
                <a:avLst/>
                <a:gdLst>
                  <a:gd name="T0" fmla="*/ 4 w 62"/>
                  <a:gd name="T1" fmla="*/ 68 h 72"/>
                  <a:gd name="T2" fmla="*/ 28 w 62"/>
                  <a:gd name="T3" fmla="*/ 0 h 72"/>
                  <a:gd name="T4" fmla="*/ 48 w 62"/>
                  <a:gd name="T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72">
                    <a:moveTo>
                      <a:pt x="4" y="68"/>
                    </a:moveTo>
                    <a:cubicBezTo>
                      <a:pt x="7" y="29"/>
                      <a:pt x="0" y="19"/>
                      <a:pt x="28" y="0"/>
                    </a:cubicBezTo>
                    <a:cubicBezTo>
                      <a:pt x="62" y="9"/>
                      <a:pt x="48" y="35"/>
                      <a:pt x="48" y="72"/>
                    </a:cubicBezTo>
                  </a:path>
                </a:pathLst>
              </a:custGeom>
              <a:grpFill/>
              <a:ln w="9525">
                <a:solidFill>
                  <a:srgbClr val="FF99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CH">
                  <a:latin typeface="Arial" charset="0"/>
                </a:endParaRPr>
              </a:p>
            </p:txBody>
          </p:sp>
          <p:sp>
            <p:nvSpPr>
              <p:cNvPr id="116" name="Freeform 81"/>
              <p:cNvSpPr>
                <a:spLocks/>
              </p:cNvSpPr>
              <p:nvPr/>
            </p:nvSpPr>
            <p:spPr bwMode="auto">
              <a:xfrm>
                <a:off x="2078" y="309"/>
                <a:ext cx="49" cy="47"/>
              </a:xfrm>
              <a:custGeom>
                <a:avLst/>
                <a:gdLst>
                  <a:gd name="T0" fmla="*/ 4 w 62"/>
                  <a:gd name="T1" fmla="*/ 68 h 72"/>
                  <a:gd name="T2" fmla="*/ 28 w 62"/>
                  <a:gd name="T3" fmla="*/ 0 h 72"/>
                  <a:gd name="T4" fmla="*/ 48 w 62"/>
                  <a:gd name="T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72">
                    <a:moveTo>
                      <a:pt x="4" y="68"/>
                    </a:moveTo>
                    <a:cubicBezTo>
                      <a:pt x="7" y="29"/>
                      <a:pt x="0" y="19"/>
                      <a:pt x="28" y="0"/>
                    </a:cubicBezTo>
                    <a:cubicBezTo>
                      <a:pt x="62" y="9"/>
                      <a:pt x="48" y="35"/>
                      <a:pt x="48" y="72"/>
                    </a:cubicBezTo>
                  </a:path>
                </a:pathLst>
              </a:custGeom>
              <a:grpFill/>
              <a:ln w="9525">
                <a:solidFill>
                  <a:srgbClr val="FF99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CH">
                  <a:latin typeface="Arial" charset="0"/>
                </a:endParaRPr>
              </a:p>
            </p:txBody>
          </p:sp>
        </p:grpSp>
        <p:sp>
          <p:nvSpPr>
            <p:cNvPr id="77" name="Rechteck 76"/>
            <p:cNvSpPr/>
            <p:nvPr/>
          </p:nvSpPr>
          <p:spPr>
            <a:xfrm>
              <a:off x="7735510" y="4490248"/>
              <a:ext cx="263887" cy="1815608"/>
            </a:xfrm>
            <a:prstGeom prst="rect">
              <a:avLst/>
            </a:prstGeom>
            <a:solidFill>
              <a:srgbClr val="FF6161"/>
            </a:solidFill>
            <a:ln>
              <a:solidFill>
                <a:srgbClr val="FF2F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100"/>
            <p:cNvGrpSpPr>
              <a:grpSpLocks/>
            </p:cNvGrpSpPr>
            <p:nvPr/>
          </p:nvGrpSpPr>
          <p:grpSpPr bwMode="auto">
            <a:xfrm rot="5400000">
              <a:off x="6738698" y="5232012"/>
              <a:ext cx="626007" cy="338048"/>
              <a:chOff x="1753" y="309"/>
              <a:chExt cx="374" cy="248"/>
            </a:xfrm>
            <a:gradFill>
              <a:gsLst>
                <a:gs pos="0">
                  <a:srgbClr val="FF6600"/>
                </a:gs>
                <a:gs pos="74000">
                  <a:srgbClr val="FFCC99"/>
                </a:gs>
                <a:gs pos="0">
                  <a:srgbClr val="FF2F2F"/>
                </a:gs>
              </a:gsLst>
              <a:lin ang="5400000" scaled="1"/>
            </a:gradFill>
          </p:grpSpPr>
          <p:sp>
            <p:nvSpPr>
              <p:cNvPr id="97" name="AutoShape 66"/>
              <p:cNvSpPr>
                <a:spLocks/>
              </p:cNvSpPr>
              <p:nvPr/>
            </p:nvSpPr>
            <p:spPr bwMode="auto">
              <a:xfrm rot="16200000">
                <a:off x="1833" y="269"/>
                <a:ext cx="210" cy="365"/>
              </a:xfrm>
              <a:prstGeom prst="leftBracket">
                <a:avLst>
                  <a:gd name="adj" fmla="val 14484"/>
                </a:avLst>
              </a:prstGeom>
              <a:grpFill/>
              <a:ln w="9525">
                <a:solidFill>
                  <a:srgbClr val="FF99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CH">
                  <a:latin typeface="Arial" charset="0"/>
                </a:endParaRPr>
              </a:p>
            </p:txBody>
          </p:sp>
          <p:grpSp>
            <p:nvGrpSpPr>
              <p:cNvPr id="98" name="Group 67"/>
              <p:cNvGrpSpPr>
                <a:grpSpLocks/>
              </p:cNvGrpSpPr>
              <p:nvPr/>
            </p:nvGrpSpPr>
            <p:grpSpPr bwMode="auto">
              <a:xfrm>
                <a:off x="1753" y="309"/>
                <a:ext cx="298" cy="50"/>
                <a:chOff x="1663" y="687"/>
                <a:chExt cx="380" cy="76"/>
              </a:xfrm>
              <a:grpFill/>
            </p:grpSpPr>
            <p:grpSp>
              <p:nvGrpSpPr>
                <p:cNvPr id="101" name="Group 68"/>
                <p:cNvGrpSpPr>
                  <a:grpSpLocks/>
                </p:cNvGrpSpPr>
                <p:nvPr/>
              </p:nvGrpSpPr>
              <p:grpSpPr bwMode="auto">
                <a:xfrm>
                  <a:off x="1663" y="687"/>
                  <a:ext cx="198" cy="76"/>
                  <a:chOff x="1663" y="687"/>
                  <a:chExt cx="198" cy="76"/>
                </a:xfrm>
                <a:grpFill/>
              </p:grpSpPr>
              <p:sp>
                <p:nvSpPr>
                  <p:cNvPr id="108" name="Freeform 69"/>
                  <p:cNvSpPr>
                    <a:spLocks/>
                  </p:cNvSpPr>
                  <p:nvPr/>
                </p:nvSpPr>
                <p:spPr bwMode="auto">
                  <a:xfrm>
                    <a:off x="1753" y="691"/>
                    <a:ext cx="62" cy="72"/>
                  </a:xfrm>
                  <a:custGeom>
                    <a:avLst/>
                    <a:gdLst>
                      <a:gd name="T0" fmla="*/ 4 w 62"/>
                      <a:gd name="T1" fmla="*/ 68 h 72"/>
                      <a:gd name="T2" fmla="*/ 28 w 62"/>
                      <a:gd name="T3" fmla="*/ 0 h 72"/>
                      <a:gd name="T4" fmla="*/ 48 w 62"/>
                      <a:gd name="T5" fmla="*/ 72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2" h="72">
                        <a:moveTo>
                          <a:pt x="4" y="68"/>
                        </a:moveTo>
                        <a:cubicBezTo>
                          <a:pt x="7" y="29"/>
                          <a:pt x="0" y="19"/>
                          <a:pt x="28" y="0"/>
                        </a:cubicBezTo>
                        <a:cubicBezTo>
                          <a:pt x="62" y="9"/>
                          <a:pt x="48" y="35"/>
                          <a:pt x="48" y="72"/>
                        </a:cubicBezTo>
                      </a:path>
                    </a:pathLst>
                  </a:custGeom>
                  <a:grpFill/>
                  <a:ln w="9525">
                    <a:solidFill>
                      <a:srgbClr val="FF99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de-CH">
                      <a:latin typeface="Arial" charset="0"/>
                    </a:endParaRPr>
                  </a:p>
                </p:txBody>
              </p:sp>
              <p:grpSp>
                <p:nvGrpSpPr>
                  <p:cNvPr id="109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1663" y="687"/>
                    <a:ext cx="198" cy="75"/>
                    <a:chOff x="1663" y="687"/>
                    <a:chExt cx="198" cy="75"/>
                  </a:xfrm>
                  <a:grpFill/>
                </p:grpSpPr>
                <p:sp>
                  <p:nvSpPr>
                    <p:cNvPr id="110" name="Freeform 71"/>
                    <p:cNvSpPr>
                      <a:spLocks/>
                    </p:cNvSpPr>
                    <p:nvPr/>
                  </p:nvSpPr>
                  <p:spPr bwMode="auto">
                    <a:xfrm>
                      <a:off x="1663" y="690"/>
                      <a:ext cx="62" cy="72"/>
                    </a:xfrm>
                    <a:custGeom>
                      <a:avLst/>
                      <a:gdLst>
                        <a:gd name="T0" fmla="*/ 4 w 62"/>
                        <a:gd name="T1" fmla="*/ 68 h 72"/>
                        <a:gd name="T2" fmla="*/ 28 w 62"/>
                        <a:gd name="T3" fmla="*/ 0 h 72"/>
                        <a:gd name="T4" fmla="*/ 48 w 62"/>
                        <a:gd name="T5" fmla="*/ 72 h 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62" h="72">
                          <a:moveTo>
                            <a:pt x="4" y="68"/>
                          </a:moveTo>
                          <a:cubicBezTo>
                            <a:pt x="7" y="29"/>
                            <a:pt x="0" y="19"/>
                            <a:pt x="28" y="0"/>
                          </a:cubicBezTo>
                          <a:cubicBezTo>
                            <a:pt x="62" y="9"/>
                            <a:pt x="48" y="35"/>
                            <a:pt x="48" y="72"/>
                          </a:cubicBezTo>
                        </a:path>
                      </a:pathLst>
                    </a:custGeom>
                    <a:grpFill/>
                    <a:ln w="9525">
                      <a:solidFill>
                        <a:srgbClr val="FF9966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>
                        <a:latin typeface="Arial" charset="0"/>
                      </a:endParaRPr>
                    </a:p>
                  </p:txBody>
                </p:sp>
                <p:sp>
                  <p:nvSpPr>
                    <p:cNvPr id="111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1709" y="687"/>
                      <a:ext cx="62" cy="72"/>
                    </a:xfrm>
                    <a:custGeom>
                      <a:avLst/>
                      <a:gdLst>
                        <a:gd name="T0" fmla="*/ 4 w 62"/>
                        <a:gd name="T1" fmla="*/ 68 h 72"/>
                        <a:gd name="T2" fmla="*/ 28 w 62"/>
                        <a:gd name="T3" fmla="*/ 0 h 72"/>
                        <a:gd name="T4" fmla="*/ 48 w 62"/>
                        <a:gd name="T5" fmla="*/ 72 h 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62" h="72">
                          <a:moveTo>
                            <a:pt x="4" y="68"/>
                          </a:moveTo>
                          <a:cubicBezTo>
                            <a:pt x="7" y="29"/>
                            <a:pt x="0" y="19"/>
                            <a:pt x="28" y="0"/>
                          </a:cubicBezTo>
                          <a:cubicBezTo>
                            <a:pt x="62" y="9"/>
                            <a:pt x="48" y="35"/>
                            <a:pt x="48" y="72"/>
                          </a:cubicBezTo>
                        </a:path>
                      </a:pathLst>
                    </a:custGeom>
                    <a:grpFill/>
                    <a:ln w="9525">
                      <a:solidFill>
                        <a:srgbClr val="FF9966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>
                        <a:latin typeface="Arial" charset="0"/>
                      </a:endParaRPr>
                    </a:p>
                  </p:txBody>
                </p:sp>
                <p:sp>
                  <p:nvSpPr>
                    <p:cNvPr id="112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1799" y="688"/>
                      <a:ext cx="62" cy="72"/>
                    </a:xfrm>
                    <a:custGeom>
                      <a:avLst/>
                      <a:gdLst>
                        <a:gd name="T0" fmla="*/ 4 w 62"/>
                        <a:gd name="T1" fmla="*/ 68 h 72"/>
                        <a:gd name="T2" fmla="*/ 28 w 62"/>
                        <a:gd name="T3" fmla="*/ 0 h 72"/>
                        <a:gd name="T4" fmla="*/ 48 w 62"/>
                        <a:gd name="T5" fmla="*/ 72 h 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62" h="72">
                          <a:moveTo>
                            <a:pt x="4" y="68"/>
                          </a:moveTo>
                          <a:cubicBezTo>
                            <a:pt x="7" y="29"/>
                            <a:pt x="0" y="19"/>
                            <a:pt x="28" y="0"/>
                          </a:cubicBezTo>
                          <a:cubicBezTo>
                            <a:pt x="62" y="9"/>
                            <a:pt x="48" y="35"/>
                            <a:pt x="48" y="72"/>
                          </a:cubicBezTo>
                        </a:path>
                      </a:pathLst>
                    </a:custGeom>
                    <a:grpFill/>
                    <a:ln w="9525">
                      <a:solidFill>
                        <a:srgbClr val="FF9966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102" name="Group 74"/>
                <p:cNvGrpSpPr>
                  <a:grpSpLocks/>
                </p:cNvGrpSpPr>
                <p:nvPr/>
              </p:nvGrpSpPr>
              <p:grpSpPr bwMode="auto">
                <a:xfrm>
                  <a:off x="1845" y="687"/>
                  <a:ext cx="198" cy="76"/>
                  <a:chOff x="1663" y="687"/>
                  <a:chExt cx="198" cy="76"/>
                </a:xfrm>
                <a:grpFill/>
              </p:grpSpPr>
              <p:sp>
                <p:nvSpPr>
                  <p:cNvPr id="103" name="Freeform 75"/>
                  <p:cNvSpPr>
                    <a:spLocks/>
                  </p:cNvSpPr>
                  <p:nvPr/>
                </p:nvSpPr>
                <p:spPr bwMode="auto">
                  <a:xfrm>
                    <a:off x="1753" y="691"/>
                    <a:ext cx="62" cy="72"/>
                  </a:xfrm>
                  <a:custGeom>
                    <a:avLst/>
                    <a:gdLst>
                      <a:gd name="T0" fmla="*/ 4 w 62"/>
                      <a:gd name="T1" fmla="*/ 68 h 72"/>
                      <a:gd name="T2" fmla="*/ 28 w 62"/>
                      <a:gd name="T3" fmla="*/ 0 h 72"/>
                      <a:gd name="T4" fmla="*/ 48 w 62"/>
                      <a:gd name="T5" fmla="*/ 72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2" h="72">
                        <a:moveTo>
                          <a:pt x="4" y="68"/>
                        </a:moveTo>
                        <a:cubicBezTo>
                          <a:pt x="7" y="29"/>
                          <a:pt x="0" y="19"/>
                          <a:pt x="28" y="0"/>
                        </a:cubicBezTo>
                        <a:cubicBezTo>
                          <a:pt x="62" y="9"/>
                          <a:pt x="48" y="35"/>
                          <a:pt x="48" y="72"/>
                        </a:cubicBezTo>
                      </a:path>
                    </a:pathLst>
                  </a:custGeom>
                  <a:grpFill/>
                  <a:ln w="9525">
                    <a:solidFill>
                      <a:srgbClr val="FF99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de-CH">
                      <a:latin typeface="Arial" charset="0"/>
                    </a:endParaRPr>
                  </a:p>
                </p:txBody>
              </p:sp>
              <p:grpSp>
                <p:nvGrpSpPr>
                  <p:cNvPr id="104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1663" y="687"/>
                    <a:ext cx="198" cy="75"/>
                    <a:chOff x="1663" y="687"/>
                    <a:chExt cx="198" cy="75"/>
                  </a:xfrm>
                  <a:grpFill/>
                </p:grpSpPr>
                <p:sp>
                  <p:nvSpPr>
                    <p:cNvPr id="105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1663" y="690"/>
                      <a:ext cx="62" cy="72"/>
                    </a:xfrm>
                    <a:custGeom>
                      <a:avLst/>
                      <a:gdLst>
                        <a:gd name="T0" fmla="*/ 4 w 62"/>
                        <a:gd name="T1" fmla="*/ 68 h 72"/>
                        <a:gd name="T2" fmla="*/ 28 w 62"/>
                        <a:gd name="T3" fmla="*/ 0 h 72"/>
                        <a:gd name="T4" fmla="*/ 48 w 62"/>
                        <a:gd name="T5" fmla="*/ 72 h 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62" h="72">
                          <a:moveTo>
                            <a:pt x="4" y="68"/>
                          </a:moveTo>
                          <a:cubicBezTo>
                            <a:pt x="7" y="29"/>
                            <a:pt x="0" y="19"/>
                            <a:pt x="28" y="0"/>
                          </a:cubicBezTo>
                          <a:cubicBezTo>
                            <a:pt x="62" y="9"/>
                            <a:pt x="48" y="35"/>
                            <a:pt x="48" y="72"/>
                          </a:cubicBezTo>
                        </a:path>
                      </a:pathLst>
                    </a:custGeom>
                    <a:grpFill/>
                    <a:ln w="9525">
                      <a:solidFill>
                        <a:srgbClr val="FF9966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>
                        <a:latin typeface="Arial" charset="0"/>
                      </a:endParaRPr>
                    </a:p>
                  </p:txBody>
                </p:sp>
                <p:sp>
                  <p:nvSpPr>
                    <p:cNvPr id="106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1709" y="687"/>
                      <a:ext cx="62" cy="72"/>
                    </a:xfrm>
                    <a:custGeom>
                      <a:avLst/>
                      <a:gdLst>
                        <a:gd name="T0" fmla="*/ 4 w 62"/>
                        <a:gd name="T1" fmla="*/ 68 h 72"/>
                        <a:gd name="T2" fmla="*/ 28 w 62"/>
                        <a:gd name="T3" fmla="*/ 0 h 72"/>
                        <a:gd name="T4" fmla="*/ 48 w 62"/>
                        <a:gd name="T5" fmla="*/ 72 h 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62" h="72">
                          <a:moveTo>
                            <a:pt x="4" y="68"/>
                          </a:moveTo>
                          <a:cubicBezTo>
                            <a:pt x="7" y="29"/>
                            <a:pt x="0" y="19"/>
                            <a:pt x="28" y="0"/>
                          </a:cubicBezTo>
                          <a:cubicBezTo>
                            <a:pt x="62" y="9"/>
                            <a:pt x="48" y="35"/>
                            <a:pt x="48" y="72"/>
                          </a:cubicBezTo>
                        </a:path>
                      </a:pathLst>
                    </a:custGeom>
                    <a:grpFill/>
                    <a:ln w="9525">
                      <a:solidFill>
                        <a:srgbClr val="FF9966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>
                        <a:latin typeface="Arial" charset="0"/>
                      </a:endParaRPr>
                    </a:p>
                  </p:txBody>
                </p:sp>
                <p:sp>
                  <p:nvSpPr>
                    <p:cNvPr id="107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1799" y="688"/>
                      <a:ext cx="62" cy="72"/>
                    </a:xfrm>
                    <a:custGeom>
                      <a:avLst/>
                      <a:gdLst>
                        <a:gd name="T0" fmla="*/ 4 w 62"/>
                        <a:gd name="T1" fmla="*/ 68 h 72"/>
                        <a:gd name="T2" fmla="*/ 28 w 62"/>
                        <a:gd name="T3" fmla="*/ 0 h 72"/>
                        <a:gd name="T4" fmla="*/ 48 w 62"/>
                        <a:gd name="T5" fmla="*/ 72 h 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62" h="72">
                          <a:moveTo>
                            <a:pt x="4" y="68"/>
                          </a:moveTo>
                          <a:cubicBezTo>
                            <a:pt x="7" y="29"/>
                            <a:pt x="0" y="19"/>
                            <a:pt x="28" y="0"/>
                          </a:cubicBezTo>
                          <a:cubicBezTo>
                            <a:pt x="62" y="9"/>
                            <a:pt x="48" y="35"/>
                            <a:pt x="48" y="72"/>
                          </a:cubicBezTo>
                        </a:path>
                      </a:pathLst>
                    </a:custGeom>
                    <a:grpFill/>
                    <a:ln w="9525">
                      <a:solidFill>
                        <a:srgbClr val="FF9966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>
                        <a:latin typeface="Arial" charset="0"/>
                      </a:endParaRPr>
                    </a:p>
                  </p:txBody>
                </p:sp>
              </p:grpSp>
            </p:grpSp>
          </p:grpSp>
          <p:sp>
            <p:nvSpPr>
              <p:cNvPr id="99" name="Freeform 80"/>
              <p:cNvSpPr>
                <a:spLocks/>
              </p:cNvSpPr>
              <p:nvPr/>
            </p:nvSpPr>
            <p:spPr bwMode="auto">
              <a:xfrm>
                <a:off x="2040" y="311"/>
                <a:ext cx="48" cy="46"/>
              </a:xfrm>
              <a:custGeom>
                <a:avLst/>
                <a:gdLst>
                  <a:gd name="T0" fmla="*/ 4 w 62"/>
                  <a:gd name="T1" fmla="*/ 68 h 72"/>
                  <a:gd name="T2" fmla="*/ 28 w 62"/>
                  <a:gd name="T3" fmla="*/ 0 h 72"/>
                  <a:gd name="T4" fmla="*/ 48 w 62"/>
                  <a:gd name="T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72">
                    <a:moveTo>
                      <a:pt x="4" y="68"/>
                    </a:moveTo>
                    <a:cubicBezTo>
                      <a:pt x="7" y="29"/>
                      <a:pt x="0" y="19"/>
                      <a:pt x="28" y="0"/>
                    </a:cubicBezTo>
                    <a:cubicBezTo>
                      <a:pt x="62" y="9"/>
                      <a:pt x="48" y="35"/>
                      <a:pt x="48" y="72"/>
                    </a:cubicBezTo>
                  </a:path>
                </a:pathLst>
              </a:custGeom>
              <a:grpFill/>
              <a:ln w="9525">
                <a:solidFill>
                  <a:srgbClr val="FF99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CH">
                  <a:latin typeface="Arial" charset="0"/>
                </a:endParaRPr>
              </a:p>
            </p:txBody>
          </p:sp>
          <p:sp>
            <p:nvSpPr>
              <p:cNvPr id="100" name="Freeform 81"/>
              <p:cNvSpPr>
                <a:spLocks/>
              </p:cNvSpPr>
              <p:nvPr/>
            </p:nvSpPr>
            <p:spPr bwMode="auto">
              <a:xfrm>
                <a:off x="2078" y="309"/>
                <a:ext cx="49" cy="47"/>
              </a:xfrm>
              <a:custGeom>
                <a:avLst/>
                <a:gdLst>
                  <a:gd name="T0" fmla="*/ 4 w 62"/>
                  <a:gd name="T1" fmla="*/ 68 h 72"/>
                  <a:gd name="T2" fmla="*/ 28 w 62"/>
                  <a:gd name="T3" fmla="*/ 0 h 72"/>
                  <a:gd name="T4" fmla="*/ 48 w 62"/>
                  <a:gd name="T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72">
                    <a:moveTo>
                      <a:pt x="4" y="68"/>
                    </a:moveTo>
                    <a:cubicBezTo>
                      <a:pt x="7" y="29"/>
                      <a:pt x="0" y="19"/>
                      <a:pt x="28" y="0"/>
                    </a:cubicBezTo>
                    <a:cubicBezTo>
                      <a:pt x="62" y="9"/>
                      <a:pt x="48" y="35"/>
                      <a:pt x="48" y="72"/>
                    </a:cubicBezTo>
                  </a:path>
                </a:pathLst>
              </a:custGeom>
              <a:grpFill/>
              <a:ln w="9525">
                <a:solidFill>
                  <a:srgbClr val="FF99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CH">
                  <a:latin typeface="Arial" charset="0"/>
                </a:endParaRPr>
              </a:p>
            </p:txBody>
          </p:sp>
        </p:grpSp>
        <p:grpSp>
          <p:nvGrpSpPr>
            <p:cNvPr id="79" name="Group 100"/>
            <p:cNvGrpSpPr>
              <a:grpSpLocks/>
            </p:cNvGrpSpPr>
            <p:nvPr/>
          </p:nvGrpSpPr>
          <p:grpSpPr bwMode="auto">
            <a:xfrm rot="5400000">
              <a:off x="6735868" y="5840257"/>
              <a:ext cx="626007" cy="332388"/>
              <a:chOff x="1753" y="309"/>
              <a:chExt cx="374" cy="248"/>
            </a:xfrm>
            <a:gradFill>
              <a:gsLst>
                <a:gs pos="0">
                  <a:srgbClr val="FF6600"/>
                </a:gs>
                <a:gs pos="74000">
                  <a:srgbClr val="FFCC99"/>
                </a:gs>
                <a:gs pos="0">
                  <a:srgbClr val="FF2F2F"/>
                </a:gs>
              </a:gsLst>
              <a:lin ang="5400000" scaled="1"/>
            </a:gradFill>
          </p:grpSpPr>
          <p:sp>
            <p:nvSpPr>
              <p:cNvPr id="81" name="AutoShape 66"/>
              <p:cNvSpPr>
                <a:spLocks/>
              </p:cNvSpPr>
              <p:nvPr/>
            </p:nvSpPr>
            <p:spPr bwMode="auto">
              <a:xfrm rot="16200000">
                <a:off x="1833" y="269"/>
                <a:ext cx="210" cy="365"/>
              </a:xfrm>
              <a:prstGeom prst="leftBracket">
                <a:avLst>
                  <a:gd name="adj" fmla="val 14484"/>
                </a:avLst>
              </a:prstGeom>
              <a:grpFill/>
              <a:ln w="9525">
                <a:solidFill>
                  <a:srgbClr val="FF99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CH">
                  <a:latin typeface="Arial" charset="0"/>
                </a:endParaRPr>
              </a:p>
            </p:txBody>
          </p:sp>
          <p:grpSp>
            <p:nvGrpSpPr>
              <p:cNvPr id="82" name="Group 67"/>
              <p:cNvGrpSpPr>
                <a:grpSpLocks/>
              </p:cNvGrpSpPr>
              <p:nvPr/>
            </p:nvGrpSpPr>
            <p:grpSpPr bwMode="auto">
              <a:xfrm>
                <a:off x="1753" y="309"/>
                <a:ext cx="298" cy="50"/>
                <a:chOff x="1663" y="687"/>
                <a:chExt cx="380" cy="76"/>
              </a:xfrm>
              <a:grpFill/>
            </p:grpSpPr>
            <p:grpSp>
              <p:nvGrpSpPr>
                <p:cNvPr id="85" name="Group 68"/>
                <p:cNvGrpSpPr>
                  <a:grpSpLocks/>
                </p:cNvGrpSpPr>
                <p:nvPr/>
              </p:nvGrpSpPr>
              <p:grpSpPr bwMode="auto">
                <a:xfrm>
                  <a:off x="1663" y="687"/>
                  <a:ext cx="198" cy="76"/>
                  <a:chOff x="1663" y="687"/>
                  <a:chExt cx="198" cy="76"/>
                </a:xfrm>
                <a:grpFill/>
              </p:grpSpPr>
              <p:sp>
                <p:nvSpPr>
                  <p:cNvPr id="92" name="Freeform 69"/>
                  <p:cNvSpPr>
                    <a:spLocks/>
                  </p:cNvSpPr>
                  <p:nvPr/>
                </p:nvSpPr>
                <p:spPr bwMode="auto">
                  <a:xfrm>
                    <a:off x="1753" y="691"/>
                    <a:ext cx="62" cy="72"/>
                  </a:xfrm>
                  <a:custGeom>
                    <a:avLst/>
                    <a:gdLst>
                      <a:gd name="T0" fmla="*/ 4 w 62"/>
                      <a:gd name="T1" fmla="*/ 68 h 72"/>
                      <a:gd name="T2" fmla="*/ 28 w 62"/>
                      <a:gd name="T3" fmla="*/ 0 h 72"/>
                      <a:gd name="T4" fmla="*/ 48 w 62"/>
                      <a:gd name="T5" fmla="*/ 72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2" h="72">
                        <a:moveTo>
                          <a:pt x="4" y="68"/>
                        </a:moveTo>
                        <a:cubicBezTo>
                          <a:pt x="7" y="29"/>
                          <a:pt x="0" y="19"/>
                          <a:pt x="28" y="0"/>
                        </a:cubicBezTo>
                        <a:cubicBezTo>
                          <a:pt x="62" y="9"/>
                          <a:pt x="48" y="35"/>
                          <a:pt x="48" y="72"/>
                        </a:cubicBezTo>
                      </a:path>
                    </a:pathLst>
                  </a:custGeom>
                  <a:grpFill/>
                  <a:ln w="9525">
                    <a:solidFill>
                      <a:srgbClr val="FF99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de-CH">
                      <a:latin typeface="Arial" charset="0"/>
                    </a:endParaRPr>
                  </a:p>
                </p:txBody>
              </p:sp>
              <p:grpSp>
                <p:nvGrpSpPr>
                  <p:cNvPr id="93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1663" y="687"/>
                    <a:ext cx="198" cy="75"/>
                    <a:chOff x="1663" y="687"/>
                    <a:chExt cx="198" cy="75"/>
                  </a:xfrm>
                  <a:grpFill/>
                </p:grpSpPr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auto">
                    <a:xfrm>
                      <a:off x="1663" y="690"/>
                      <a:ext cx="62" cy="72"/>
                    </a:xfrm>
                    <a:custGeom>
                      <a:avLst/>
                      <a:gdLst>
                        <a:gd name="T0" fmla="*/ 4 w 62"/>
                        <a:gd name="T1" fmla="*/ 68 h 72"/>
                        <a:gd name="T2" fmla="*/ 28 w 62"/>
                        <a:gd name="T3" fmla="*/ 0 h 72"/>
                        <a:gd name="T4" fmla="*/ 48 w 62"/>
                        <a:gd name="T5" fmla="*/ 72 h 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62" h="72">
                          <a:moveTo>
                            <a:pt x="4" y="68"/>
                          </a:moveTo>
                          <a:cubicBezTo>
                            <a:pt x="7" y="29"/>
                            <a:pt x="0" y="19"/>
                            <a:pt x="28" y="0"/>
                          </a:cubicBezTo>
                          <a:cubicBezTo>
                            <a:pt x="62" y="9"/>
                            <a:pt x="48" y="35"/>
                            <a:pt x="48" y="72"/>
                          </a:cubicBezTo>
                        </a:path>
                      </a:pathLst>
                    </a:custGeom>
                    <a:grpFill/>
                    <a:ln w="9525">
                      <a:solidFill>
                        <a:srgbClr val="FF9966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>
                        <a:latin typeface="Arial" charset="0"/>
                      </a:endParaRPr>
                    </a:p>
                  </p:txBody>
                </p:sp>
                <p:sp>
                  <p:nvSpPr>
                    <p:cNvPr id="95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1709" y="687"/>
                      <a:ext cx="62" cy="72"/>
                    </a:xfrm>
                    <a:custGeom>
                      <a:avLst/>
                      <a:gdLst>
                        <a:gd name="T0" fmla="*/ 4 w 62"/>
                        <a:gd name="T1" fmla="*/ 68 h 72"/>
                        <a:gd name="T2" fmla="*/ 28 w 62"/>
                        <a:gd name="T3" fmla="*/ 0 h 72"/>
                        <a:gd name="T4" fmla="*/ 48 w 62"/>
                        <a:gd name="T5" fmla="*/ 72 h 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62" h="72">
                          <a:moveTo>
                            <a:pt x="4" y="68"/>
                          </a:moveTo>
                          <a:cubicBezTo>
                            <a:pt x="7" y="29"/>
                            <a:pt x="0" y="19"/>
                            <a:pt x="28" y="0"/>
                          </a:cubicBezTo>
                          <a:cubicBezTo>
                            <a:pt x="62" y="9"/>
                            <a:pt x="48" y="35"/>
                            <a:pt x="48" y="72"/>
                          </a:cubicBezTo>
                        </a:path>
                      </a:pathLst>
                    </a:custGeom>
                    <a:grpFill/>
                    <a:ln w="9525">
                      <a:solidFill>
                        <a:srgbClr val="FF9966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>
                        <a:latin typeface="Arial" charset="0"/>
                      </a:endParaRPr>
                    </a:p>
                  </p:txBody>
                </p:sp>
                <p:sp>
                  <p:nvSpPr>
                    <p:cNvPr id="96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1799" y="688"/>
                      <a:ext cx="62" cy="72"/>
                    </a:xfrm>
                    <a:custGeom>
                      <a:avLst/>
                      <a:gdLst>
                        <a:gd name="T0" fmla="*/ 4 w 62"/>
                        <a:gd name="T1" fmla="*/ 68 h 72"/>
                        <a:gd name="T2" fmla="*/ 28 w 62"/>
                        <a:gd name="T3" fmla="*/ 0 h 72"/>
                        <a:gd name="T4" fmla="*/ 48 w 62"/>
                        <a:gd name="T5" fmla="*/ 72 h 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62" h="72">
                          <a:moveTo>
                            <a:pt x="4" y="68"/>
                          </a:moveTo>
                          <a:cubicBezTo>
                            <a:pt x="7" y="29"/>
                            <a:pt x="0" y="19"/>
                            <a:pt x="28" y="0"/>
                          </a:cubicBezTo>
                          <a:cubicBezTo>
                            <a:pt x="62" y="9"/>
                            <a:pt x="48" y="35"/>
                            <a:pt x="48" y="72"/>
                          </a:cubicBezTo>
                        </a:path>
                      </a:pathLst>
                    </a:custGeom>
                    <a:grpFill/>
                    <a:ln w="9525">
                      <a:solidFill>
                        <a:srgbClr val="FF9966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86" name="Group 74"/>
                <p:cNvGrpSpPr>
                  <a:grpSpLocks/>
                </p:cNvGrpSpPr>
                <p:nvPr/>
              </p:nvGrpSpPr>
              <p:grpSpPr bwMode="auto">
                <a:xfrm>
                  <a:off x="1845" y="687"/>
                  <a:ext cx="198" cy="76"/>
                  <a:chOff x="1663" y="687"/>
                  <a:chExt cx="198" cy="76"/>
                </a:xfrm>
                <a:grpFill/>
              </p:grpSpPr>
              <p:sp>
                <p:nvSpPr>
                  <p:cNvPr id="87" name="Freeform 75"/>
                  <p:cNvSpPr>
                    <a:spLocks/>
                  </p:cNvSpPr>
                  <p:nvPr/>
                </p:nvSpPr>
                <p:spPr bwMode="auto">
                  <a:xfrm>
                    <a:off x="1753" y="691"/>
                    <a:ext cx="62" cy="72"/>
                  </a:xfrm>
                  <a:custGeom>
                    <a:avLst/>
                    <a:gdLst>
                      <a:gd name="T0" fmla="*/ 4 w 62"/>
                      <a:gd name="T1" fmla="*/ 68 h 72"/>
                      <a:gd name="T2" fmla="*/ 28 w 62"/>
                      <a:gd name="T3" fmla="*/ 0 h 72"/>
                      <a:gd name="T4" fmla="*/ 48 w 62"/>
                      <a:gd name="T5" fmla="*/ 72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2" h="72">
                        <a:moveTo>
                          <a:pt x="4" y="68"/>
                        </a:moveTo>
                        <a:cubicBezTo>
                          <a:pt x="7" y="29"/>
                          <a:pt x="0" y="19"/>
                          <a:pt x="28" y="0"/>
                        </a:cubicBezTo>
                        <a:cubicBezTo>
                          <a:pt x="62" y="9"/>
                          <a:pt x="48" y="35"/>
                          <a:pt x="48" y="72"/>
                        </a:cubicBezTo>
                      </a:path>
                    </a:pathLst>
                  </a:custGeom>
                  <a:grpFill/>
                  <a:ln w="9525">
                    <a:solidFill>
                      <a:srgbClr val="FF99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de-CH">
                      <a:latin typeface="Arial" charset="0"/>
                    </a:endParaRPr>
                  </a:p>
                </p:txBody>
              </p:sp>
              <p:grpSp>
                <p:nvGrpSpPr>
                  <p:cNvPr id="88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1663" y="687"/>
                    <a:ext cx="198" cy="75"/>
                    <a:chOff x="1663" y="687"/>
                    <a:chExt cx="198" cy="75"/>
                  </a:xfrm>
                  <a:grpFill/>
                </p:grpSpPr>
                <p:sp>
                  <p:nvSpPr>
                    <p:cNvPr id="89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1663" y="690"/>
                      <a:ext cx="62" cy="72"/>
                    </a:xfrm>
                    <a:custGeom>
                      <a:avLst/>
                      <a:gdLst>
                        <a:gd name="T0" fmla="*/ 4 w 62"/>
                        <a:gd name="T1" fmla="*/ 68 h 72"/>
                        <a:gd name="T2" fmla="*/ 28 w 62"/>
                        <a:gd name="T3" fmla="*/ 0 h 72"/>
                        <a:gd name="T4" fmla="*/ 48 w 62"/>
                        <a:gd name="T5" fmla="*/ 72 h 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62" h="72">
                          <a:moveTo>
                            <a:pt x="4" y="68"/>
                          </a:moveTo>
                          <a:cubicBezTo>
                            <a:pt x="7" y="29"/>
                            <a:pt x="0" y="19"/>
                            <a:pt x="28" y="0"/>
                          </a:cubicBezTo>
                          <a:cubicBezTo>
                            <a:pt x="62" y="9"/>
                            <a:pt x="48" y="35"/>
                            <a:pt x="48" y="72"/>
                          </a:cubicBezTo>
                        </a:path>
                      </a:pathLst>
                    </a:custGeom>
                    <a:grpFill/>
                    <a:ln w="9525">
                      <a:solidFill>
                        <a:srgbClr val="FF9966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>
                        <a:latin typeface="Arial" charset="0"/>
                      </a:endParaRPr>
                    </a:p>
                  </p:txBody>
                </p:sp>
                <p:sp>
                  <p:nvSpPr>
                    <p:cNvPr id="90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1709" y="687"/>
                      <a:ext cx="62" cy="72"/>
                    </a:xfrm>
                    <a:custGeom>
                      <a:avLst/>
                      <a:gdLst>
                        <a:gd name="T0" fmla="*/ 4 w 62"/>
                        <a:gd name="T1" fmla="*/ 68 h 72"/>
                        <a:gd name="T2" fmla="*/ 28 w 62"/>
                        <a:gd name="T3" fmla="*/ 0 h 72"/>
                        <a:gd name="T4" fmla="*/ 48 w 62"/>
                        <a:gd name="T5" fmla="*/ 72 h 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62" h="72">
                          <a:moveTo>
                            <a:pt x="4" y="68"/>
                          </a:moveTo>
                          <a:cubicBezTo>
                            <a:pt x="7" y="29"/>
                            <a:pt x="0" y="19"/>
                            <a:pt x="28" y="0"/>
                          </a:cubicBezTo>
                          <a:cubicBezTo>
                            <a:pt x="62" y="9"/>
                            <a:pt x="48" y="35"/>
                            <a:pt x="48" y="72"/>
                          </a:cubicBezTo>
                        </a:path>
                      </a:pathLst>
                    </a:custGeom>
                    <a:grpFill/>
                    <a:ln w="9525">
                      <a:solidFill>
                        <a:srgbClr val="FF9966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>
                        <a:latin typeface="Arial" charset="0"/>
                      </a:endParaRPr>
                    </a:p>
                  </p:txBody>
                </p:sp>
                <p:sp>
                  <p:nvSpPr>
                    <p:cNvPr id="91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1799" y="688"/>
                      <a:ext cx="62" cy="72"/>
                    </a:xfrm>
                    <a:custGeom>
                      <a:avLst/>
                      <a:gdLst>
                        <a:gd name="T0" fmla="*/ 4 w 62"/>
                        <a:gd name="T1" fmla="*/ 68 h 72"/>
                        <a:gd name="T2" fmla="*/ 28 w 62"/>
                        <a:gd name="T3" fmla="*/ 0 h 72"/>
                        <a:gd name="T4" fmla="*/ 48 w 62"/>
                        <a:gd name="T5" fmla="*/ 72 h 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62" h="72">
                          <a:moveTo>
                            <a:pt x="4" y="68"/>
                          </a:moveTo>
                          <a:cubicBezTo>
                            <a:pt x="7" y="29"/>
                            <a:pt x="0" y="19"/>
                            <a:pt x="28" y="0"/>
                          </a:cubicBezTo>
                          <a:cubicBezTo>
                            <a:pt x="62" y="9"/>
                            <a:pt x="48" y="35"/>
                            <a:pt x="48" y="72"/>
                          </a:cubicBezTo>
                        </a:path>
                      </a:pathLst>
                    </a:custGeom>
                    <a:grpFill/>
                    <a:ln w="9525">
                      <a:solidFill>
                        <a:srgbClr val="FF9966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>
                        <a:latin typeface="Arial" charset="0"/>
                      </a:endParaRPr>
                    </a:p>
                  </p:txBody>
                </p:sp>
              </p:grpSp>
            </p:grpSp>
          </p:grpSp>
          <p:sp>
            <p:nvSpPr>
              <p:cNvPr id="83" name="Freeform 80"/>
              <p:cNvSpPr>
                <a:spLocks/>
              </p:cNvSpPr>
              <p:nvPr/>
            </p:nvSpPr>
            <p:spPr bwMode="auto">
              <a:xfrm>
                <a:off x="2040" y="311"/>
                <a:ext cx="48" cy="46"/>
              </a:xfrm>
              <a:custGeom>
                <a:avLst/>
                <a:gdLst>
                  <a:gd name="T0" fmla="*/ 4 w 62"/>
                  <a:gd name="T1" fmla="*/ 68 h 72"/>
                  <a:gd name="T2" fmla="*/ 28 w 62"/>
                  <a:gd name="T3" fmla="*/ 0 h 72"/>
                  <a:gd name="T4" fmla="*/ 48 w 62"/>
                  <a:gd name="T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72">
                    <a:moveTo>
                      <a:pt x="4" y="68"/>
                    </a:moveTo>
                    <a:cubicBezTo>
                      <a:pt x="7" y="29"/>
                      <a:pt x="0" y="19"/>
                      <a:pt x="28" y="0"/>
                    </a:cubicBezTo>
                    <a:cubicBezTo>
                      <a:pt x="62" y="9"/>
                      <a:pt x="48" y="35"/>
                      <a:pt x="48" y="72"/>
                    </a:cubicBezTo>
                  </a:path>
                </a:pathLst>
              </a:custGeom>
              <a:grpFill/>
              <a:ln w="9525">
                <a:solidFill>
                  <a:srgbClr val="FF99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CH">
                  <a:latin typeface="Arial" charset="0"/>
                </a:endParaRPr>
              </a:p>
            </p:txBody>
          </p:sp>
          <p:sp>
            <p:nvSpPr>
              <p:cNvPr id="84" name="Freeform 81"/>
              <p:cNvSpPr>
                <a:spLocks/>
              </p:cNvSpPr>
              <p:nvPr/>
            </p:nvSpPr>
            <p:spPr bwMode="auto">
              <a:xfrm>
                <a:off x="2078" y="309"/>
                <a:ext cx="49" cy="47"/>
              </a:xfrm>
              <a:custGeom>
                <a:avLst/>
                <a:gdLst>
                  <a:gd name="T0" fmla="*/ 4 w 62"/>
                  <a:gd name="T1" fmla="*/ 68 h 72"/>
                  <a:gd name="T2" fmla="*/ 28 w 62"/>
                  <a:gd name="T3" fmla="*/ 0 h 72"/>
                  <a:gd name="T4" fmla="*/ 48 w 62"/>
                  <a:gd name="T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72">
                    <a:moveTo>
                      <a:pt x="4" y="68"/>
                    </a:moveTo>
                    <a:cubicBezTo>
                      <a:pt x="7" y="29"/>
                      <a:pt x="0" y="19"/>
                      <a:pt x="28" y="0"/>
                    </a:cubicBezTo>
                    <a:cubicBezTo>
                      <a:pt x="62" y="9"/>
                      <a:pt x="48" y="35"/>
                      <a:pt x="48" y="72"/>
                    </a:cubicBezTo>
                  </a:path>
                </a:pathLst>
              </a:custGeom>
              <a:grpFill/>
              <a:ln w="9525">
                <a:solidFill>
                  <a:srgbClr val="FF99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CH">
                  <a:latin typeface="Arial" charset="0"/>
                </a:endParaRPr>
              </a:p>
            </p:txBody>
          </p:sp>
        </p:grpSp>
        <p:sp>
          <p:nvSpPr>
            <p:cNvPr id="80" name="AutoShape 54"/>
            <p:cNvSpPr>
              <a:spLocks noChangeArrowheads="1"/>
            </p:cNvSpPr>
            <p:nvPr/>
          </p:nvSpPr>
          <p:spPr bwMode="auto">
            <a:xfrm>
              <a:off x="6882678" y="4317961"/>
              <a:ext cx="1116719" cy="378784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6161"/>
            </a:solidFill>
            <a:ln w="9525">
              <a:solidFill>
                <a:srgbClr val="FF2F2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44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95400" y="125413"/>
            <a:ext cx="80941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CH" altLang="de-DE" sz="2800" b="1" dirty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Drug-</a:t>
            </a:r>
            <a:r>
              <a:rPr lang="de-CH" altLang="de-DE" sz="2800" b="1" dirty="0" err="1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drug</a:t>
            </a:r>
            <a:r>
              <a:rPr lang="de-CH" altLang="de-DE" sz="2800" b="1" dirty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sz="2800" b="1" dirty="0" err="1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interactions</a:t>
            </a:r>
            <a:r>
              <a:rPr lang="de-CH" altLang="de-DE" sz="2800" b="1" dirty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sz="2800" b="1" dirty="0" err="1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profiles</a:t>
            </a:r>
            <a:r>
              <a:rPr lang="de-CH" altLang="de-DE" sz="2800" b="1" dirty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of antiretroviral </a:t>
            </a:r>
            <a:r>
              <a:rPr lang="de-CH" altLang="de-DE" sz="2800" b="1" dirty="0" err="1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drugs</a:t>
            </a:r>
            <a:endParaRPr lang="de-CH" altLang="de-DE" sz="2800" b="1" dirty="0">
              <a:solidFill>
                <a:srgbClr val="025B9E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 Box 252"/>
          <p:cNvSpPr txBox="1">
            <a:spLocks noChangeArrowheads="1"/>
          </p:cNvSpPr>
          <p:nvPr/>
        </p:nvSpPr>
        <p:spPr bwMode="auto">
          <a:xfrm>
            <a:off x="9492403" y="6309320"/>
            <a:ext cx="23642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CH" sz="1400" dirty="0">
                <a:latin typeface="+mn-lt"/>
                <a:cs typeface="Arial" panose="020B0604020202020204" pitchFamily="34" charset="0"/>
              </a:rPr>
              <a:t>www.hiv-druginteractions.org</a:t>
            </a:r>
          </a:p>
        </p:txBody>
      </p:sp>
      <p:graphicFrame>
        <p:nvGraphicFramePr>
          <p:cNvPr id="36" name="Diagramm 35"/>
          <p:cNvGraphicFramePr>
            <a:graphicFrameLocks/>
          </p:cNvGraphicFramePr>
          <p:nvPr>
            <p:extLst/>
          </p:nvPr>
        </p:nvGraphicFramePr>
        <p:xfrm>
          <a:off x="-24680" y="3927779"/>
          <a:ext cx="3923928" cy="219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feld 24"/>
          <p:cNvSpPr txBox="1"/>
          <p:nvPr/>
        </p:nvSpPr>
        <p:spPr>
          <a:xfrm>
            <a:off x="1352576" y="3633190"/>
            <a:ext cx="104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err="1"/>
              <a:t>Efavirenz</a:t>
            </a:r>
            <a:endParaRPr lang="de-CH" b="1" dirty="0"/>
          </a:p>
        </p:txBody>
      </p:sp>
      <p:graphicFrame>
        <p:nvGraphicFramePr>
          <p:cNvPr id="44" name="Diagramm 43"/>
          <p:cNvGraphicFramePr>
            <a:graphicFrameLocks/>
          </p:cNvGraphicFramePr>
          <p:nvPr>
            <p:extLst/>
          </p:nvPr>
        </p:nvGraphicFramePr>
        <p:xfrm>
          <a:off x="5449965" y="4002274"/>
          <a:ext cx="3958402" cy="2230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Textfeld 44"/>
          <p:cNvSpPr txBox="1"/>
          <p:nvPr/>
        </p:nvSpPr>
        <p:spPr>
          <a:xfrm>
            <a:off x="6855132" y="3721281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err="1"/>
              <a:t>Rilpivirine</a:t>
            </a:r>
            <a:endParaRPr lang="de-CH" b="1" dirty="0"/>
          </a:p>
        </p:txBody>
      </p:sp>
      <p:graphicFrame>
        <p:nvGraphicFramePr>
          <p:cNvPr id="46" name="Diagramm 45"/>
          <p:cNvGraphicFramePr>
            <a:graphicFrameLocks/>
          </p:cNvGraphicFramePr>
          <p:nvPr>
            <p:extLst/>
          </p:nvPr>
        </p:nvGraphicFramePr>
        <p:xfrm>
          <a:off x="8115087" y="4007445"/>
          <a:ext cx="4028897" cy="2211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7" name="Textfeld 46"/>
          <p:cNvSpPr txBox="1"/>
          <p:nvPr/>
        </p:nvSpPr>
        <p:spPr>
          <a:xfrm>
            <a:off x="9538027" y="3764862"/>
            <a:ext cx="118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err="1"/>
              <a:t>Doravirine</a:t>
            </a:r>
            <a:endParaRPr lang="de-CH" b="1" dirty="0"/>
          </a:p>
        </p:txBody>
      </p:sp>
      <p:sp>
        <p:nvSpPr>
          <p:cNvPr id="24" name="Rechteck 23"/>
          <p:cNvSpPr/>
          <p:nvPr/>
        </p:nvSpPr>
        <p:spPr>
          <a:xfrm>
            <a:off x="983432" y="6309321"/>
            <a:ext cx="144016" cy="14452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Textfeld 25"/>
          <p:cNvSpPr txBox="1"/>
          <p:nvPr/>
        </p:nvSpPr>
        <p:spPr>
          <a:xfrm>
            <a:off x="1126358" y="6213226"/>
            <a:ext cx="1352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err="1"/>
              <a:t>no</a:t>
            </a:r>
            <a:r>
              <a:rPr lang="de-CH" sz="1600" dirty="0"/>
              <a:t> </a:t>
            </a:r>
            <a:r>
              <a:rPr lang="de-CH" sz="1600" dirty="0" err="1"/>
              <a:t>interaction</a:t>
            </a:r>
            <a:endParaRPr lang="de-CH" sz="1600" dirty="0"/>
          </a:p>
        </p:txBody>
      </p:sp>
      <p:sp>
        <p:nvSpPr>
          <p:cNvPr id="27" name="Rechteck 26"/>
          <p:cNvSpPr/>
          <p:nvPr/>
        </p:nvSpPr>
        <p:spPr>
          <a:xfrm>
            <a:off x="4736860" y="6311246"/>
            <a:ext cx="144016" cy="14452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Textfeld 27"/>
          <p:cNvSpPr txBox="1"/>
          <p:nvPr/>
        </p:nvSpPr>
        <p:spPr>
          <a:xfrm>
            <a:off x="4952885" y="6213226"/>
            <a:ext cx="3258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/>
              <a:t>Interaction of </a:t>
            </a:r>
            <a:r>
              <a:rPr lang="de-CH" sz="1600" dirty="0" err="1"/>
              <a:t>weak</a:t>
            </a:r>
            <a:r>
              <a:rPr lang="de-CH" sz="1600" dirty="0"/>
              <a:t> </a:t>
            </a:r>
            <a:r>
              <a:rPr lang="de-CH" sz="1600" dirty="0" err="1"/>
              <a:t>clinical</a:t>
            </a:r>
            <a:r>
              <a:rPr lang="de-CH" sz="1600" dirty="0"/>
              <a:t> </a:t>
            </a:r>
            <a:r>
              <a:rPr lang="de-CH" sz="1600" dirty="0" err="1"/>
              <a:t>relevance</a:t>
            </a:r>
            <a:endParaRPr lang="de-CH" sz="1600" dirty="0"/>
          </a:p>
        </p:txBody>
      </p:sp>
      <p:sp>
        <p:nvSpPr>
          <p:cNvPr id="29" name="Rechteck 28"/>
          <p:cNvSpPr/>
          <p:nvPr/>
        </p:nvSpPr>
        <p:spPr>
          <a:xfrm>
            <a:off x="983432" y="6564132"/>
            <a:ext cx="144016" cy="144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" name="Textfeld 29"/>
          <p:cNvSpPr txBox="1"/>
          <p:nvPr/>
        </p:nvSpPr>
        <p:spPr>
          <a:xfrm>
            <a:off x="1109751" y="6466494"/>
            <a:ext cx="2767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err="1"/>
              <a:t>interaction</a:t>
            </a:r>
            <a:r>
              <a:rPr lang="de-CH" sz="1600" dirty="0"/>
              <a:t> of </a:t>
            </a:r>
            <a:r>
              <a:rPr lang="de-CH" sz="1600" dirty="0" err="1"/>
              <a:t>clinical</a:t>
            </a:r>
            <a:r>
              <a:rPr lang="de-CH" sz="1600" dirty="0"/>
              <a:t> </a:t>
            </a:r>
            <a:r>
              <a:rPr lang="de-CH" sz="1600" dirty="0" err="1"/>
              <a:t>relevance</a:t>
            </a:r>
            <a:endParaRPr lang="de-CH" sz="1600" dirty="0"/>
          </a:p>
        </p:txBody>
      </p:sp>
      <p:sp>
        <p:nvSpPr>
          <p:cNvPr id="31" name="Rechteck 30"/>
          <p:cNvSpPr/>
          <p:nvPr/>
        </p:nvSpPr>
        <p:spPr>
          <a:xfrm>
            <a:off x="4750150" y="6589986"/>
            <a:ext cx="144016" cy="1445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2" name="Textfeld 31"/>
          <p:cNvSpPr txBox="1"/>
          <p:nvPr/>
        </p:nvSpPr>
        <p:spPr>
          <a:xfrm>
            <a:off x="4953073" y="6467287"/>
            <a:ext cx="2079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err="1"/>
              <a:t>deleterious</a:t>
            </a:r>
            <a:r>
              <a:rPr lang="de-CH" sz="1600" dirty="0"/>
              <a:t> </a:t>
            </a:r>
            <a:r>
              <a:rPr lang="de-CH" sz="1600" dirty="0" err="1"/>
              <a:t>interaction</a:t>
            </a:r>
            <a:endParaRPr lang="de-CH" sz="1600" dirty="0"/>
          </a:p>
        </p:txBody>
      </p:sp>
      <p:graphicFrame>
        <p:nvGraphicFramePr>
          <p:cNvPr id="34" name="Diagramm 33"/>
          <p:cNvGraphicFramePr>
            <a:graphicFrameLocks/>
          </p:cNvGraphicFramePr>
          <p:nvPr>
            <p:extLst/>
          </p:nvPr>
        </p:nvGraphicFramePr>
        <p:xfrm>
          <a:off x="2639616" y="1349648"/>
          <a:ext cx="3991741" cy="224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" name="Rechteck 36"/>
          <p:cNvSpPr/>
          <p:nvPr/>
        </p:nvSpPr>
        <p:spPr>
          <a:xfrm>
            <a:off x="4950269" y="738236"/>
            <a:ext cx="2291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/>
              <a:t>n ≈ 700 </a:t>
            </a:r>
            <a:r>
              <a:rPr lang="de-CH" dirty="0" err="1"/>
              <a:t>comedications</a:t>
            </a:r>
            <a:endParaRPr lang="de-CH" dirty="0"/>
          </a:p>
        </p:txBody>
      </p:sp>
      <p:graphicFrame>
        <p:nvGraphicFramePr>
          <p:cNvPr id="40" name="Diagramm 39"/>
          <p:cNvGraphicFramePr>
            <a:graphicFrameLocks/>
          </p:cNvGraphicFramePr>
          <p:nvPr>
            <p:extLst/>
          </p:nvPr>
        </p:nvGraphicFramePr>
        <p:xfrm>
          <a:off x="17930" y="1299798"/>
          <a:ext cx="3881318" cy="2283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8" name="Textfeld 47"/>
          <p:cNvSpPr txBox="1"/>
          <p:nvPr/>
        </p:nvSpPr>
        <p:spPr>
          <a:xfrm>
            <a:off x="1256398" y="1048073"/>
            <a:ext cx="141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err="1"/>
              <a:t>boosted</a:t>
            </a:r>
            <a:r>
              <a:rPr lang="de-CH" b="1" dirty="0"/>
              <a:t> ARV</a:t>
            </a:r>
          </a:p>
        </p:txBody>
      </p:sp>
      <p:graphicFrame>
        <p:nvGraphicFramePr>
          <p:cNvPr id="38" name="Diagramm 37"/>
          <p:cNvGraphicFramePr>
            <a:graphicFrameLocks/>
          </p:cNvGraphicFramePr>
          <p:nvPr>
            <p:extLst/>
          </p:nvPr>
        </p:nvGraphicFramePr>
        <p:xfrm>
          <a:off x="5509185" y="1350227"/>
          <a:ext cx="3899183" cy="225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9" name="Textfeld 38"/>
          <p:cNvSpPr txBox="1"/>
          <p:nvPr/>
        </p:nvSpPr>
        <p:spPr>
          <a:xfrm>
            <a:off x="9501875" y="1081999"/>
            <a:ext cx="120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err="1"/>
              <a:t>Bictegravir</a:t>
            </a:r>
            <a:endParaRPr lang="de-CH" b="1" dirty="0"/>
          </a:p>
        </p:txBody>
      </p:sp>
      <p:sp>
        <p:nvSpPr>
          <p:cNvPr id="42" name="Textfeld 41"/>
          <p:cNvSpPr txBox="1"/>
          <p:nvPr/>
        </p:nvSpPr>
        <p:spPr>
          <a:xfrm>
            <a:off x="4056825" y="1052736"/>
            <a:ext cx="122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err="1"/>
              <a:t>Raltegravir</a:t>
            </a:r>
            <a:endParaRPr lang="de-CH" b="1" dirty="0"/>
          </a:p>
        </p:txBody>
      </p:sp>
      <p:sp>
        <p:nvSpPr>
          <p:cNvPr id="43" name="Textfeld 42"/>
          <p:cNvSpPr txBox="1"/>
          <p:nvPr/>
        </p:nvSpPr>
        <p:spPr>
          <a:xfrm>
            <a:off x="6830348" y="1061299"/>
            <a:ext cx="136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err="1"/>
              <a:t>Dolutegravir</a:t>
            </a:r>
            <a:endParaRPr lang="de-CH" b="1" dirty="0"/>
          </a:p>
        </p:txBody>
      </p:sp>
      <p:graphicFrame>
        <p:nvGraphicFramePr>
          <p:cNvPr id="50" name="Diagramm 49"/>
          <p:cNvGraphicFramePr>
            <a:graphicFrameLocks/>
          </p:cNvGraphicFramePr>
          <p:nvPr>
            <p:extLst/>
          </p:nvPr>
        </p:nvGraphicFramePr>
        <p:xfrm>
          <a:off x="2686090" y="3965894"/>
          <a:ext cx="3847068" cy="219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1" name="Textfeld 50"/>
          <p:cNvSpPr txBox="1"/>
          <p:nvPr/>
        </p:nvSpPr>
        <p:spPr>
          <a:xfrm>
            <a:off x="4084692" y="3683833"/>
            <a:ext cx="11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err="1"/>
              <a:t>Etravirine</a:t>
            </a:r>
            <a:endParaRPr lang="de-CH" b="1" dirty="0"/>
          </a:p>
        </p:txBody>
      </p:sp>
      <p:graphicFrame>
        <p:nvGraphicFramePr>
          <p:cNvPr id="52" name="Diagramm 51"/>
          <p:cNvGraphicFramePr>
            <a:graphicFrameLocks/>
          </p:cNvGraphicFramePr>
          <p:nvPr>
            <p:extLst/>
          </p:nvPr>
        </p:nvGraphicFramePr>
        <p:xfrm>
          <a:off x="8115087" y="1349648"/>
          <a:ext cx="4101593" cy="2283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3" name="Line 3"/>
          <p:cNvSpPr>
            <a:spLocks noChangeShapeType="1"/>
          </p:cNvSpPr>
          <p:nvPr/>
        </p:nvSpPr>
        <p:spPr bwMode="auto">
          <a:xfrm>
            <a:off x="767408" y="692697"/>
            <a:ext cx="10657184" cy="0"/>
          </a:xfrm>
          <a:prstGeom prst="line">
            <a:avLst/>
          </a:prstGeom>
          <a:noFill/>
          <a:ln w="28575">
            <a:solidFill>
              <a:srgbClr val="025B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1504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23392" y="125413"/>
            <a:ext cx="115794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CH" altLang="de-DE" sz="2800" b="1" dirty="0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Amber/</a:t>
            </a:r>
            <a:r>
              <a:rPr lang="de-CH" altLang="de-DE" sz="2800" b="1" dirty="0" err="1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red</a:t>
            </a:r>
            <a:r>
              <a:rPr lang="de-CH" altLang="de-DE" sz="2800" b="1" dirty="0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DDIs of ARV </a:t>
            </a:r>
            <a:r>
              <a:rPr lang="de-CH" altLang="de-DE" sz="2800" b="1" dirty="0" err="1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regimens</a:t>
            </a:r>
            <a:r>
              <a:rPr lang="de-CH" altLang="de-DE" sz="2800" b="1" dirty="0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sz="2800" b="1" dirty="0" err="1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with</a:t>
            </a:r>
            <a:r>
              <a:rPr lang="de-CH" altLang="de-DE" sz="2800" b="1" dirty="0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sz="2800" b="1" dirty="0" err="1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treatments</a:t>
            </a:r>
            <a:r>
              <a:rPr lang="de-CH" altLang="de-DE" sz="2800" b="1" dirty="0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of </a:t>
            </a:r>
            <a:r>
              <a:rPr lang="de-CH" altLang="de-DE" sz="2800" b="1" dirty="0" err="1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common</a:t>
            </a:r>
            <a:r>
              <a:rPr lang="de-CH" altLang="de-DE" sz="2800" b="1" dirty="0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sz="2800" b="1" dirty="0" err="1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comorbidities</a:t>
            </a:r>
            <a:endParaRPr lang="de-CH" altLang="de-DE" sz="2800" b="1" dirty="0">
              <a:solidFill>
                <a:srgbClr val="025B9E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Line 3"/>
          <p:cNvSpPr>
            <a:spLocks noChangeShapeType="1"/>
          </p:cNvSpPr>
          <p:nvPr/>
        </p:nvSpPr>
        <p:spPr bwMode="auto">
          <a:xfrm>
            <a:off x="767408" y="692697"/>
            <a:ext cx="10657184" cy="0"/>
          </a:xfrm>
          <a:prstGeom prst="line">
            <a:avLst/>
          </a:prstGeom>
          <a:noFill/>
          <a:ln w="28575">
            <a:solidFill>
              <a:srgbClr val="025B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664" y="736762"/>
            <a:ext cx="5760640" cy="111356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496" y="1916502"/>
            <a:ext cx="8700302" cy="455039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965717" y="6361583"/>
            <a:ext cx="70349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CH" sz="1400" dirty="0" smtClean="0">
                <a:latin typeface="Calibri" pitchFamily="34" charset="0"/>
                <a:cs typeface="Calibri" pitchFamily="34" charset="0"/>
              </a:rPr>
              <a:t>Gibbons S </a:t>
            </a:r>
            <a:r>
              <a:rPr lang="de-CH" sz="1400" dirty="0">
                <a:latin typeface="Calibri" pitchFamily="34" charset="0"/>
                <a:cs typeface="Calibri" pitchFamily="34" charset="0"/>
              </a:rPr>
              <a:t>et al. 20th Workshop on Clin </a:t>
            </a:r>
            <a:r>
              <a:rPr lang="de-CH" sz="1400" dirty="0" err="1">
                <a:latin typeface="Calibri" pitchFamily="34" charset="0"/>
                <a:cs typeface="Calibri" pitchFamily="34" charset="0"/>
              </a:rPr>
              <a:t>Pharmacol</a:t>
            </a:r>
            <a:r>
              <a:rPr lang="de-CH" sz="1400" dirty="0">
                <a:latin typeface="Calibri" pitchFamily="34" charset="0"/>
                <a:cs typeface="Calibri" pitchFamily="34" charset="0"/>
              </a:rPr>
              <a:t> of HIV </a:t>
            </a:r>
            <a:r>
              <a:rPr lang="de-CH" sz="1400" dirty="0" smtClean="0">
                <a:latin typeface="Calibri" pitchFamily="34" charset="0"/>
                <a:cs typeface="Calibri" pitchFamily="34" charset="0"/>
              </a:rPr>
              <a:t>2019, www.hiv-druginteractions.org </a:t>
            </a:r>
            <a:endParaRPr lang="de-CH" sz="1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839416" y="123198"/>
            <a:ext cx="8905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de-CH" altLang="de-DE" sz="2800" b="1" dirty="0">
                <a:solidFill>
                  <a:srgbClr val="025B9E"/>
                </a:solidFill>
              </a:rPr>
              <a:t>Selected </a:t>
            </a:r>
            <a:r>
              <a:rPr lang="de-CH" altLang="de-DE" sz="2800" b="1" dirty="0" err="1">
                <a:solidFill>
                  <a:srgbClr val="025B9E"/>
                </a:solidFill>
              </a:rPr>
              <a:t>drug-drug</a:t>
            </a:r>
            <a:r>
              <a:rPr lang="de-CH" altLang="de-DE" sz="2800" b="1" dirty="0">
                <a:solidFill>
                  <a:srgbClr val="025B9E"/>
                </a:solidFill>
              </a:rPr>
              <a:t> </a:t>
            </a:r>
            <a:r>
              <a:rPr lang="de-CH" altLang="de-DE" sz="2800" b="1" dirty="0" err="1">
                <a:solidFill>
                  <a:srgbClr val="025B9E"/>
                </a:solidFill>
              </a:rPr>
              <a:t>interactions</a:t>
            </a:r>
            <a:r>
              <a:rPr lang="de-CH" altLang="de-DE" sz="2800" b="1" dirty="0">
                <a:solidFill>
                  <a:srgbClr val="025B9E"/>
                </a:solidFill>
              </a:rPr>
              <a:t> of </a:t>
            </a:r>
            <a:r>
              <a:rPr lang="de-CH" altLang="de-DE" sz="2800" b="1" dirty="0" err="1">
                <a:solidFill>
                  <a:srgbClr val="025B9E"/>
                </a:solidFill>
              </a:rPr>
              <a:t>interest</a:t>
            </a:r>
            <a:r>
              <a:rPr lang="de-CH" altLang="de-DE" sz="2800" b="1" dirty="0">
                <a:solidFill>
                  <a:srgbClr val="025B9E"/>
                </a:solidFill>
              </a:rPr>
              <a:t> in </a:t>
            </a:r>
            <a:r>
              <a:rPr lang="de-CH" altLang="de-DE" sz="2800" b="1" dirty="0" err="1" smtClean="0">
                <a:solidFill>
                  <a:srgbClr val="025B9E"/>
                </a:solidFill>
              </a:rPr>
              <a:t>elderly</a:t>
            </a:r>
            <a:r>
              <a:rPr lang="de-CH" altLang="de-DE" sz="2800" b="1" dirty="0" smtClean="0">
                <a:solidFill>
                  <a:srgbClr val="025B9E"/>
                </a:solidFill>
              </a:rPr>
              <a:t> </a:t>
            </a:r>
            <a:r>
              <a:rPr lang="de-CH" altLang="de-DE" sz="2800" b="1" dirty="0">
                <a:solidFill>
                  <a:srgbClr val="025B9E"/>
                </a:solidFill>
              </a:rPr>
              <a:t>PLWH</a:t>
            </a:r>
          </a:p>
        </p:txBody>
      </p:sp>
      <p:sp>
        <p:nvSpPr>
          <p:cNvPr id="9" name="Text Box 177"/>
          <p:cNvSpPr txBox="1">
            <a:spLocks noChangeArrowheads="1"/>
          </p:cNvSpPr>
          <p:nvPr/>
        </p:nvSpPr>
        <p:spPr bwMode="auto">
          <a:xfrm>
            <a:off x="6044795" y="6313371"/>
            <a:ext cx="60278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CH" sz="1400" dirty="0" smtClean="0">
                <a:latin typeface="+mj-lt"/>
              </a:rPr>
              <a:t>Marzolini C et al. Expert </a:t>
            </a:r>
            <a:r>
              <a:rPr lang="de-CH" sz="1400" dirty="0" err="1" smtClean="0">
                <a:latin typeface="+mj-lt"/>
              </a:rPr>
              <a:t>Rev</a:t>
            </a:r>
            <a:r>
              <a:rPr lang="de-CH" sz="1400" dirty="0" smtClean="0">
                <a:latin typeface="+mj-lt"/>
              </a:rPr>
              <a:t> Clin </a:t>
            </a:r>
            <a:r>
              <a:rPr lang="de-CH" sz="1400" dirty="0" err="1" smtClean="0">
                <a:latin typeface="+mj-lt"/>
              </a:rPr>
              <a:t>Pharmacol</a:t>
            </a:r>
            <a:r>
              <a:rPr lang="de-CH" sz="1400" dirty="0" smtClean="0">
                <a:latin typeface="+mj-lt"/>
              </a:rPr>
              <a:t> 2019, </a:t>
            </a:r>
            <a:r>
              <a:rPr lang="de-CH" sz="1400" dirty="0">
                <a:latin typeface="+mj-lt"/>
              </a:rPr>
              <a:t>www.hiv-druginteractions.org</a:t>
            </a:r>
            <a:endParaRPr lang="de-CH" sz="1400" dirty="0">
              <a:cs typeface="Arial" panose="020B0604020202020204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786967"/>
              </p:ext>
            </p:extLst>
          </p:nvPr>
        </p:nvGraphicFramePr>
        <p:xfrm>
          <a:off x="911424" y="806299"/>
          <a:ext cx="10153128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1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5399">
                <a:tc>
                  <a:txBody>
                    <a:bodyPr/>
                    <a:lstStyle/>
                    <a:p>
                      <a:r>
                        <a:rPr lang="de-CH" sz="1800" dirty="0"/>
                        <a:t>Drug </a:t>
                      </a:r>
                      <a:r>
                        <a:rPr lang="de-CH" sz="1800" dirty="0" err="1"/>
                        <a:t>class</a:t>
                      </a:r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ARV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 err="1"/>
                        <a:t>comment</a:t>
                      </a:r>
                      <a:endParaRPr lang="de-CH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159">
                <a:tc>
                  <a:txBody>
                    <a:bodyPr/>
                    <a:lstStyle/>
                    <a:p>
                      <a:r>
                        <a:rPr lang="de-CH" sz="1600" dirty="0"/>
                        <a:t>PPIs,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/>
                        <a:t>antacids</a:t>
                      </a:r>
                      <a:r>
                        <a:rPr lang="de-CH" sz="1600" baseline="0" dirty="0"/>
                        <a:t>,</a:t>
                      </a:r>
                    </a:p>
                    <a:p>
                      <a:r>
                        <a:rPr lang="de-CH" sz="1600" baseline="0" dirty="0"/>
                        <a:t>H2 </a:t>
                      </a:r>
                      <a:r>
                        <a:rPr lang="de-CH" sz="1600" baseline="0" dirty="0" err="1"/>
                        <a:t>inhibitors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ATV</a:t>
                      </a:r>
                    </a:p>
                    <a:p>
                      <a:r>
                        <a:rPr lang="de-CH" sz="1600" dirty="0"/>
                        <a:t>RPV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err="1"/>
                        <a:t>Decreased</a:t>
                      </a:r>
                      <a:r>
                        <a:rPr lang="de-CH" sz="1600" dirty="0"/>
                        <a:t> </a:t>
                      </a:r>
                      <a:r>
                        <a:rPr lang="de-CH" sz="1600" dirty="0" err="1" smtClean="0"/>
                        <a:t>solubility</a:t>
                      </a:r>
                      <a:r>
                        <a:rPr lang="de-CH" sz="1600" dirty="0" smtClean="0"/>
                        <a:t> of ATV, RPV</a:t>
                      </a:r>
                      <a:r>
                        <a:rPr lang="de-CH" sz="1600" baseline="0" dirty="0" smtClean="0"/>
                        <a:t>. </a:t>
                      </a:r>
                      <a:endParaRPr lang="de-CH" sz="1600" baseline="0" dirty="0"/>
                    </a:p>
                    <a:p>
                      <a:r>
                        <a:rPr lang="de-CH" sz="1600" b="1" baseline="0" dirty="0" err="1"/>
                        <a:t>Contraindicated</a:t>
                      </a:r>
                      <a:r>
                        <a:rPr lang="de-CH" sz="1600" b="1" baseline="0" dirty="0"/>
                        <a:t> </a:t>
                      </a:r>
                      <a:r>
                        <a:rPr lang="de-CH" sz="1600" b="1" baseline="0" dirty="0" err="1"/>
                        <a:t>with</a:t>
                      </a:r>
                      <a:r>
                        <a:rPr lang="de-CH" sz="1600" b="1" baseline="0" dirty="0"/>
                        <a:t> PPIs</a:t>
                      </a:r>
                      <a:r>
                        <a:rPr lang="de-CH" sz="1600" baseline="0" dirty="0"/>
                        <a:t>;  </a:t>
                      </a:r>
                      <a:r>
                        <a:rPr lang="de-CH" sz="1600" baseline="0" dirty="0" err="1"/>
                        <a:t>antacids</a:t>
                      </a:r>
                      <a:r>
                        <a:rPr lang="de-CH" sz="1600" baseline="0" dirty="0"/>
                        <a:t>, H2 </a:t>
                      </a:r>
                      <a:r>
                        <a:rPr lang="de-CH" sz="1600" baseline="0" dirty="0" err="1"/>
                        <a:t>inhibitors</a:t>
                      </a:r>
                      <a:r>
                        <a:rPr lang="de-CH" sz="1600" baseline="0" dirty="0"/>
                        <a:t>: separate </a:t>
                      </a:r>
                      <a:r>
                        <a:rPr lang="de-CH" sz="1600" baseline="0" dirty="0" err="1"/>
                        <a:t>drug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 smtClean="0"/>
                        <a:t>intake</a:t>
                      </a:r>
                      <a:r>
                        <a:rPr lang="de-CH" sz="1600" baseline="0" dirty="0" smtClean="0"/>
                        <a:t>.</a:t>
                      </a:r>
                      <a:endParaRPr lang="de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CH" sz="1600" dirty="0"/>
                        <a:t>Calcium,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/>
                        <a:t>mineral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/>
                        <a:t>supplements</a:t>
                      </a:r>
                      <a:r>
                        <a:rPr lang="de-CH" sz="1600" baseline="0" dirty="0"/>
                        <a:t>, </a:t>
                      </a:r>
                      <a:r>
                        <a:rPr lang="de-CH" sz="1600" baseline="0" dirty="0" err="1"/>
                        <a:t>antacids</a:t>
                      </a:r>
                      <a:endParaRPr lang="de-CH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INSTIs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err="1" smtClean="0"/>
                        <a:t>Chelation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with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/>
                        <a:t>divalent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 smtClean="0"/>
                        <a:t>cations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 smtClean="0"/>
                        <a:t>causing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 smtClean="0"/>
                        <a:t>reduced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 smtClean="0"/>
                        <a:t>absorption</a:t>
                      </a:r>
                      <a:r>
                        <a:rPr lang="de-CH" sz="1600" baseline="0" dirty="0" smtClean="0"/>
                        <a:t> of INSTIs. </a:t>
                      </a:r>
                    </a:p>
                    <a:p>
                      <a:r>
                        <a:rPr lang="de-CH" sz="1600" baseline="0" dirty="0" smtClean="0"/>
                        <a:t>Separate </a:t>
                      </a:r>
                      <a:r>
                        <a:rPr lang="de-CH" sz="1600" baseline="0" dirty="0" err="1" smtClean="0"/>
                        <a:t>drug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 smtClean="0"/>
                        <a:t>intake</a:t>
                      </a:r>
                      <a:r>
                        <a:rPr lang="de-CH" sz="1600" baseline="0" dirty="0" smtClean="0"/>
                        <a:t>.</a:t>
                      </a:r>
                      <a:endParaRPr lang="de-CH" sz="16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159">
                <a:tc>
                  <a:txBody>
                    <a:bodyPr/>
                    <a:lstStyle/>
                    <a:p>
                      <a:r>
                        <a:rPr lang="de-CH" sz="1600" dirty="0" err="1"/>
                        <a:t>Corticosteroids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PI/r</a:t>
                      </a:r>
                    </a:p>
                    <a:p>
                      <a:r>
                        <a:rPr lang="de-CH" sz="1600" dirty="0"/>
                        <a:t>PI/c</a:t>
                      </a:r>
                    </a:p>
                    <a:p>
                      <a:r>
                        <a:rPr lang="de-CH" sz="1600" dirty="0"/>
                        <a:t>EVG/c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err="1" smtClean="0"/>
                        <a:t>Risk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/>
                        <a:t>of Cushing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/>
                        <a:t>syndrome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smtClean="0"/>
                        <a:t>(</a:t>
                      </a:r>
                      <a:r>
                        <a:rPr lang="de-CH" sz="1600" baseline="0" dirty="0"/>
                        <a:t>cave: </a:t>
                      </a:r>
                      <a:r>
                        <a:rPr lang="de-CH" sz="1600" baseline="0" dirty="0" err="1"/>
                        <a:t>eye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/>
                        <a:t>drops</a:t>
                      </a:r>
                      <a:r>
                        <a:rPr lang="de-CH" sz="1600" baseline="0" dirty="0"/>
                        <a:t>, </a:t>
                      </a:r>
                      <a:r>
                        <a:rPr lang="de-CH" sz="1600" baseline="0" dirty="0" err="1"/>
                        <a:t>local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/>
                        <a:t>injection</a:t>
                      </a:r>
                      <a:r>
                        <a:rPr lang="de-CH" sz="1600" baseline="0" dirty="0"/>
                        <a:t>, </a:t>
                      </a:r>
                      <a:r>
                        <a:rPr lang="de-CH" sz="1600" baseline="0" dirty="0" err="1"/>
                        <a:t>topical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/>
                        <a:t>administration</a:t>
                      </a:r>
                      <a:r>
                        <a:rPr lang="de-CH" sz="1600" baseline="0" dirty="0"/>
                        <a:t>…). </a:t>
                      </a:r>
                      <a:r>
                        <a:rPr lang="de-CH" sz="1600" b="1" i="0" baseline="0" dirty="0" err="1"/>
                        <a:t>Triamcinolone</a:t>
                      </a:r>
                      <a:r>
                        <a:rPr lang="de-CH" sz="1600" b="1" i="0" baseline="0" dirty="0"/>
                        <a:t>, </a:t>
                      </a:r>
                      <a:r>
                        <a:rPr lang="de-CH" sz="1600" b="1" i="0" baseline="0" dirty="0" err="1"/>
                        <a:t>budesonide</a:t>
                      </a:r>
                      <a:r>
                        <a:rPr lang="de-CH" sz="1600" b="1" i="0" baseline="0" dirty="0"/>
                        <a:t>, </a:t>
                      </a:r>
                      <a:r>
                        <a:rPr lang="de-CH" sz="1600" b="1" i="0" baseline="0" dirty="0" err="1"/>
                        <a:t>fluticasone</a:t>
                      </a:r>
                      <a:r>
                        <a:rPr lang="de-CH" sz="1600" b="1" i="0" baseline="0" dirty="0"/>
                        <a:t>, </a:t>
                      </a:r>
                      <a:r>
                        <a:rPr lang="de-CH" sz="1600" b="1" i="0" baseline="0" dirty="0" err="1"/>
                        <a:t>mometasone</a:t>
                      </a:r>
                      <a:r>
                        <a:rPr lang="de-CH" sz="1600" b="1" i="0" baseline="0" dirty="0"/>
                        <a:t> </a:t>
                      </a:r>
                      <a:r>
                        <a:rPr lang="de-CH" sz="1600" b="1" i="0" baseline="0" dirty="0" err="1"/>
                        <a:t>are</a:t>
                      </a:r>
                      <a:r>
                        <a:rPr lang="de-CH" sz="1600" b="1" i="0" baseline="0" dirty="0"/>
                        <a:t> </a:t>
                      </a:r>
                      <a:r>
                        <a:rPr lang="de-CH" sz="1600" b="1" i="0" baseline="0" dirty="0" err="1"/>
                        <a:t>contraindicated</a:t>
                      </a:r>
                      <a:r>
                        <a:rPr lang="de-CH" sz="1600" i="0" baseline="0" dirty="0"/>
                        <a:t>.</a:t>
                      </a:r>
                      <a:endParaRPr lang="de-CH" sz="16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dirty="0" err="1"/>
                        <a:t>Antidepressants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PI/r</a:t>
                      </a:r>
                    </a:p>
                    <a:p>
                      <a:r>
                        <a:rPr lang="de-CH" sz="1600" dirty="0"/>
                        <a:t>PI/c</a:t>
                      </a:r>
                    </a:p>
                    <a:p>
                      <a:r>
                        <a:rPr lang="de-CH" sz="1600" dirty="0"/>
                        <a:t>EVG/c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err="1"/>
                        <a:t>Avoid</a:t>
                      </a:r>
                      <a:r>
                        <a:rPr lang="de-CH" sz="1600" dirty="0"/>
                        <a:t> </a:t>
                      </a:r>
                      <a:r>
                        <a:rPr lang="de-CH" sz="1600" dirty="0" err="1"/>
                        <a:t>tricyclic</a:t>
                      </a:r>
                      <a:r>
                        <a:rPr lang="de-CH" sz="1600" dirty="0"/>
                        <a:t> </a:t>
                      </a:r>
                      <a:r>
                        <a:rPr lang="de-CH" sz="1600" dirty="0" err="1"/>
                        <a:t>antidepressants</a:t>
                      </a:r>
                      <a:r>
                        <a:rPr lang="de-CH" sz="1600" dirty="0"/>
                        <a:t> </a:t>
                      </a:r>
                      <a:r>
                        <a:rPr lang="de-CH" sz="1600" dirty="0" smtClean="0"/>
                        <a:t>due </a:t>
                      </a:r>
                      <a:r>
                        <a:rPr lang="de-CH" sz="1600" dirty="0" err="1" smtClean="0"/>
                        <a:t>to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anticholinergic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effects</a:t>
                      </a:r>
                      <a:r>
                        <a:rPr lang="de-CH" sz="1600" dirty="0" smtClean="0"/>
                        <a:t>.</a:t>
                      </a:r>
                    </a:p>
                    <a:p>
                      <a:r>
                        <a:rPr lang="de-CH" sz="1600" dirty="0" err="1" smtClean="0"/>
                        <a:t>Caution</a:t>
                      </a:r>
                      <a:r>
                        <a:rPr lang="de-CH" sz="1600" dirty="0" smtClean="0"/>
                        <a:t>: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 smtClean="0"/>
                        <a:t>escitalopram</a:t>
                      </a:r>
                      <a:r>
                        <a:rPr lang="de-CH" sz="1600" baseline="0" dirty="0" smtClean="0"/>
                        <a:t>/</a:t>
                      </a:r>
                      <a:r>
                        <a:rPr lang="de-CH" sz="1600" baseline="0" dirty="0" err="1" smtClean="0"/>
                        <a:t>citalopram</a:t>
                      </a:r>
                      <a:r>
                        <a:rPr lang="de-CH" sz="1600" baseline="0" dirty="0" smtClean="0"/>
                        <a:t> + </a:t>
                      </a:r>
                      <a:r>
                        <a:rPr lang="de-CH" sz="1600" baseline="0" dirty="0"/>
                        <a:t>ATV, LPV </a:t>
                      </a:r>
                      <a:r>
                        <a:rPr lang="de-CH" sz="1600" baseline="0" dirty="0" err="1"/>
                        <a:t>or</a:t>
                      </a:r>
                      <a:r>
                        <a:rPr lang="de-CH" sz="1600" baseline="0" dirty="0"/>
                        <a:t> SQV </a:t>
                      </a:r>
                      <a:r>
                        <a:rPr lang="de-CH" sz="1600" baseline="0" dirty="0" smtClean="0"/>
                        <a:t>(</a:t>
                      </a:r>
                      <a:r>
                        <a:rPr lang="de-CH" sz="1600" baseline="0" dirty="0" err="1" smtClean="0"/>
                        <a:t>risk</a:t>
                      </a:r>
                      <a:r>
                        <a:rPr lang="de-CH" sz="1600" baseline="0" dirty="0" smtClean="0"/>
                        <a:t> QT </a:t>
                      </a:r>
                      <a:r>
                        <a:rPr lang="de-CH" sz="1600" baseline="0" dirty="0" err="1"/>
                        <a:t>interval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 smtClean="0"/>
                        <a:t>prolongation</a:t>
                      </a:r>
                      <a:r>
                        <a:rPr lang="de-CH" sz="1600" baseline="0" dirty="0" smtClean="0"/>
                        <a:t>).</a:t>
                      </a:r>
                      <a:endParaRPr lang="de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dirty="0" err="1"/>
                        <a:t>Benzodiazepines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PI/r</a:t>
                      </a:r>
                    </a:p>
                    <a:p>
                      <a:r>
                        <a:rPr lang="de-CH" sz="1600" dirty="0"/>
                        <a:t>PI/c</a:t>
                      </a:r>
                    </a:p>
                    <a:p>
                      <a:r>
                        <a:rPr lang="de-CH" sz="1600" dirty="0"/>
                        <a:t>EVG/c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err="1"/>
                        <a:t>Avoid</a:t>
                      </a:r>
                      <a:r>
                        <a:rPr lang="de-CH" sz="1600" dirty="0"/>
                        <a:t> </a:t>
                      </a:r>
                      <a:r>
                        <a:rPr lang="de-CH" sz="1600" baseline="0" dirty="0" smtClean="0"/>
                        <a:t>in </a:t>
                      </a:r>
                      <a:r>
                        <a:rPr lang="de-CH" sz="1600" baseline="0" dirty="0" err="1"/>
                        <a:t>elderly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smtClean="0"/>
                        <a:t>due </a:t>
                      </a:r>
                      <a:r>
                        <a:rPr lang="de-CH" sz="1600" baseline="0" dirty="0" err="1" smtClean="0"/>
                        <a:t>to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 smtClean="0"/>
                        <a:t>risk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/>
                        <a:t>of </a:t>
                      </a:r>
                      <a:r>
                        <a:rPr lang="de-CH" sz="1600" baseline="0" dirty="0" err="1"/>
                        <a:t>cognitive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/>
                        <a:t>impairment</a:t>
                      </a:r>
                      <a:r>
                        <a:rPr lang="de-CH" sz="1600" baseline="0" dirty="0"/>
                        <a:t>, falls and </a:t>
                      </a:r>
                      <a:r>
                        <a:rPr lang="de-CH" sz="1600" baseline="0" dirty="0" err="1" smtClean="0"/>
                        <a:t>fractures</a:t>
                      </a:r>
                      <a:r>
                        <a:rPr lang="de-CH" sz="1600" baseline="0" dirty="0" smtClean="0"/>
                        <a:t>. </a:t>
                      </a:r>
                    </a:p>
                    <a:p>
                      <a:r>
                        <a:rPr lang="de-CH" sz="1600" b="1" baseline="0" dirty="0" err="1" smtClean="0"/>
                        <a:t>Midazolam</a:t>
                      </a:r>
                      <a:r>
                        <a:rPr lang="de-CH" sz="1600" b="1" baseline="0" dirty="0"/>
                        <a:t>, </a:t>
                      </a:r>
                      <a:r>
                        <a:rPr lang="de-CH" sz="1600" b="1" baseline="0" dirty="0" err="1"/>
                        <a:t>triazolam</a:t>
                      </a:r>
                      <a:r>
                        <a:rPr lang="de-CH" sz="1600" b="1" baseline="0" dirty="0"/>
                        <a:t> </a:t>
                      </a:r>
                      <a:r>
                        <a:rPr lang="de-CH" sz="1600" b="1" baseline="0" dirty="0" err="1"/>
                        <a:t>are</a:t>
                      </a:r>
                      <a:r>
                        <a:rPr lang="de-CH" sz="1600" b="1" baseline="0" dirty="0"/>
                        <a:t> </a:t>
                      </a:r>
                      <a:r>
                        <a:rPr lang="de-CH" sz="1600" b="1" baseline="0" dirty="0" err="1" smtClean="0"/>
                        <a:t>contraindicated</a:t>
                      </a:r>
                      <a:r>
                        <a:rPr lang="de-CH" sz="1600" baseline="0" dirty="0"/>
                        <a:t>.</a:t>
                      </a:r>
                      <a:endParaRPr lang="de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 err="1"/>
                        <a:t>Chemotherapy</a:t>
                      </a:r>
                      <a:endParaRPr lang="de-CH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 err="1"/>
                        <a:t>drugs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PI/r</a:t>
                      </a:r>
                    </a:p>
                    <a:p>
                      <a:r>
                        <a:rPr lang="de-CH" sz="1600" dirty="0"/>
                        <a:t>PI/c</a:t>
                      </a:r>
                    </a:p>
                    <a:p>
                      <a:r>
                        <a:rPr lang="de-CH" sz="1600" dirty="0"/>
                        <a:t>EVG/c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baseline="0" dirty="0" err="1" smtClean="0"/>
                        <a:t>Risk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/>
                        <a:t>of </a:t>
                      </a:r>
                      <a:r>
                        <a:rPr lang="de-CH" sz="1600" baseline="0" dirty="0" err="1"/>
                        <a:t>chemotherapy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/>
                        <a:t>related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/>
                        <a:t>toxicities</a:t>
                      </a:r>
                      <a:r>
                        <a:rPr lang="de-CH" sz="1600" baseline="0" dirty="0"/>
                        <a:t>. Limited </a:t>
                      </a:r>
                      <a:r>
                        <a:rPr lang="de-CH" sz="1600" baseline="0" dirty="0" err="1"/>
                        <a:t>data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/>
                        <a:t>to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/>
                        <a:t>guide</a:t>
                      </a:r>
                      <a:r>
                        <a:rPr lang="de-CH" sz="1600" baseline="0" dirty="0"/>
                        <a:t> DDIs </a:t>
                      </a:r>
                      <a:r>
                        <a:rPr lang="de-CH" sz="1600" baseline="0" dirty="0" err="1"/>
                        <a:t>management</a:t>
                      </a:r>
                      <a:r>
                        <a:rPr lang="de-CH" sz="1600" baseline="0" dirty="0"/>
                        <a:t>. </a:t>
                      </a:r>
                      <a:r>
                        <a:rPr lang="de-CH" sz="1600" baseline="0" dirty="0" err="1"/>
                        <a:t>Favour</a:t>
                      </a:r>
                      <a:r>
                        <a:rPr lang="de-CH" sz="1600" baseline="0" dirty="0"/>
                        <a:t> ARVs </a:t>
                      </a:r>
                      <a:r>
                        <a:rPr lang="de-CH" sz="1600" baseline="0" dirty="0" err="1"/>
                        <a:t>with</a:t>
                      </a:r>
                      <a:r>
                        <a:rPr lang="de-CH" sz="1600" baseline="0" dirty="0"/>
                        <a:t> a </a:t>
                      </a:r>
                      <a:r>
                        <a:rPr lang="de-CH" sz="1600" baseline="0" dirty="0" err="1"/>
                        <a:t>low</a:t>
                      </a:r>
                      <a:r>
                        <a:rPr lang="de-CH" sz="1600" baseline="0" dirty="0"/>
                        <a:t> potential </a:t>
                      </a:r>
                      <a:r>
                        <a:rPr lang="de-CH" sz="1600" baseline="0" dirty="0" err="1"/>
                        <a:t>for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/>
                        <a:t>metabolic</a:t>
                      </a:r>
                      <a:r>
                        <a:rPr lang="de-CH" sz="1600" baseline="0" dirty="0"/>
                        <a:t> DDIs </a:t>
                      </a:r>
                      <a:r>
                        <a:rPr lang="de-CH" sz="1600" baseline="0" dirty="0" err="1"/>
                        <a:t>when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/>
                        <a:t>possible</a:t>
                      </a:r>
                      <a:r>
                        <a:rPr lang="de-CH" sz="1600" baseline="0" dirty="0"/>
                        <a:t>.</a:t>
                      </a:r>
                      <a:endParaRPr lang="de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767408" y="692697"/>
            <a:ext cx="10657184" cy="0"/>
          </a:xfrm>
          <a:prstGeom prst="line">
            <a:avLst/>
          </a:prstGeom>
          <a:noFill/>
          <a:ln w="28575">
            <a:solidFill>
              <a:srgbClr val="025B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8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591"/>
          <p:cNvSpPr txBox="1">
            <a:spLocks noChangeArrowheads="1"/>
          </p:cNvSpPr>
          <p:nvPr/>
        </p:nvSpPr>
        <p:spPr bwMode="auto">
          <a:xfrm>
            <a:off x="695400" y="125413"/>
            <a:ext cx="18557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CH" sz="2800" b="1" dirty="0">
                <a:solidFill>
                  <a:srgbClr val="025B9E"/>
                </a:solidFill>
                <a:latin typeface="Calibri" pitchFamily="34" charset="0"/>
              </a:rPr>
              <a:t>Disclosures</a:t>
            </a:r>
          </a:p>
        </p:txBody>
      </p:sp>
      <p:sp>
        <p:nvSpPr>
          <p:cNvPr id="31" name="Line 3"/>
          <p:cNvSpPr>
            <a:spLocks noChangeShapeType="1"/>
          </p:cNvSpPr>
          <p:nvPr/>
        </p:nvSpPr>
        <p:spPr bwMode="auto">
          <a:xfrm>
            <a:off x="767408" y="692697"/>
            <a:ext cx="10657184" cy="0"/>
          </a:xfrm>
          <a:prstGeom prst="line">
            <a:avLst/>
          </a:prstGeom>
          <a:noFill/>
          <a:ln w="28575">
            <a:solidFill>
              <a:srgbClr val="025B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17C58C-FEEA-4F25-82C1-90C1145EC02F}"/>
              </a:ext>
            </a:extLst>
          </p:cNvPr>
          <p:cNvSpPr txBox="1"/>
          <p:nvPr/>
        </p:nvSpPr>
        <p:spPr>
          <a:xfrm>
            <a:off x="753682" y="1368711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Research Grant: Gilead</a:t>
            </a:r>
          </a:p>
          <a:p>
            <a:r>
              <a:rPr lang="en-US" sz="2400" dirty="0"/>
              <a:t>Speaker: </a:t>
            </a:r>
            <a:r>
              <a:rPr lang="en-US" sz="2400" dirty="0" smtClean="0"/>
              <a:t>MSD, Gilead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44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985077"/>
              </p:ext>
            </p:extLst>
          </p:nvPr>
        </p:nvGraphicFramePr>
        <p:xfrm>
          <a:off x="839416" y="752480"/>
          <a:ext cx="10225135" cy="5096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7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5399">
                <a:tc>
                  <a:txBody>
                    <a:bodyPr/>
                    <a:lstStyle/>
                    <a:p>
                      <a:r>
                        <a:rPr lang="de-CH" sz="1800" dirty="0"/>
                        <a:t>Drug </a:t>
                      </a:r>
                      <a:r>
                        <a:rPr lang="de-CH" sz="1800" dirty="0" err="1"/>
                        <a:t>class</a:t>
                      </a:r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ARV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 err="1"/>
                        <a:t>comment</a:t>
                      </a:r>
                      <a:endParaRPr lang="de-CH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/>
                        <a:t>NSAIDs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TDF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err="1">
                          <a:solidFill>
                            <a:schemeClr val="tx1"/>
                          </a:solidFill>
                        </a:rPr>
                        <a:t>Avoid</a:t>
                      </a:r>
                      <a:r>
                        <a:rPr lang="de-CH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600" baseline="0" dirty="0" err="1">
                          <a:solidFill>
                            <a:schemeClr val="tx1"/>
                          </a:solidFill>
                        </a:rPr>
                        <a:t>long</a:t>
                      </a:r>
                      <a:r>
                        <a:rPr lang="de-CH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600" baseline="0" dirty="0" err="1">
                          <a:solidFill>
                            <a:schemeClr val="tx1"/>
                          </a:solidFill>
                        </a:rPr>
                        <a:t>term</a:t>
                      </a:r>
                      <a:r>
                        <a:rPr lang="de-CH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600" baseline="0" dirty="0" err="1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de-CH" sz="1600" baseline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de-CH" sz="1600" baseline="0" dirty="0" err="1">
                          <a:solidFill>
                            <a:schemeClr val="tx1"/>
                          </a:solidFill>
                        </a:rPr>
                        <a:t>closely</a:t>
                      </a:r>
                      <a:r>
                        <a:rPr lang="de-CH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600" baseline="0" dirty="0" err="1">
                          <a:solidFill>
                            <a:schemeClr val="tx1"/>
                          </a:solidFill>
                        </a:rPr>
                        <a:t>monitor</a:t>
                      </a:r>
                      <a:r>
                        <a:rPr lang="de-CH" sz="1600" baseline="0" dirty="0">
                          <a:solidFill>
                            <a:schemeClr val="tx1"/>
                          </a:solidFill>
                        </a:rPr>
                        <a:t> renal </a:t>
                      </a:r>
                      <a:r>
                        <a:rPr lang="de-CH" sz="1600" baseline="0" dirty="0" err="1" smtClean="0">
                          <a:solidFill>
                            <a:schemeClr val="tx1"/>
                          </a:solidFill>
                        </a:rPr>
                        <a:t>function</a:t>
                      </a:r>
                      <a:r>
                        <a:rPr lang="de-CH" sz="16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8689"/>
                  </a:ext>
                </a:extLst>
              </a:tr>
              <a:tr h="372576">
                <a:tc>
                  <a:txBody>
                    <a:bodyPr/>
                    <a:lstStyle/>
                    <a:p>
                      <a:r>
                        <a:rPr lang="de-CH" sz="1600" dirty="0"/>
                        <a:t>Calcium </a:t>
                      </a:r>
                      <a:r>
                        <a:rPr lang="de-CH" sz="1600" dirty="0" err="1"/>
                        <a:t>channel</a:t>
                      </a:r>
                      <a:r>
                        <a:rPr lang="de-CH" sz="1600" dirty="0"/>
                        <a:t> </a:t>
                      </a:r>
                      <a:r>
                        <a:rPr lang="de-CH" sz="1600" dirty="0" err="1"/>
                        <a:t>blockers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PI/r</a:t>
                      </a:r>
                    </a:p>
                    <a:p>
                      <a:r>
                        <a:rPr lang="de-CH" sz="1600" dirty="0"/>
                        <a:t>PI/c</a:t>
                      </a:r>
                    </a:p>
                    <a:p>
                      <a:r>
                        <a:rPr lang="de-CH" sz="1600" dirty="0"/>
                        <a:t>EVG/c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err="1" smtClean="0"/>
                        <a:t>Increased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exposure</a:t>
                      </a:r>
                      <a:r>
                        <a:rPr lang="de-CH" sz="1600" baseline="0" dirty="0" smtClean="0"/>
                        <a:t>. </a:t>
                      </a:r>
                      <a:r>
                        <a:rPr lang="de-CH" sz="1600" baseline="0" dirty="0"/>
                        <a:t>Start at </a:t>
                      </a:r>
                      <a:r>
                        <a:rPr lang="de-CH" sz="1600" baseline="0" dirty="0" err="1"/>
                        <a:t>lower</a:t>
                      </a:r>
                      <a:r>
                        <a:rPr lang="de-CH" sz="1600" baseline="0" dirty="0"/>
                        <a:t> dose and </a:t>
                      </a:r>
                      <a:r>
                        <a:rPr lang="de-CH" sz="1600" baseline="0" dirty="0" err="1"/>
                        <a:t>titrate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/>
                        <a:t>based</a:t>
                      </a:r>
                      <a:r>
                        <a:rPr lang="de-CH" sz="1600" baseline="0" dirty="0"/>
                        <a:t> on </a:t>
                      </a:r>
                      <a:r>
                        <a:rPr lang="de-CH" sz="1600" baseline="0" dirty="0" err="1"/>
                        <a:t>response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/>
                        <a:t>to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/>
                        <a:t>therapy</a:t>
                      </a:r>
                      <a:r>
                        <a:rPr lang="de-CH" sz="1600" baseline="0" dirty="0"/>
                        <a:t>. </a:t>
                      </a:r>
                      <a:r>
                        <a:rPr lang="de-CH" sz="1600" b="1" baseline="0" dirty="0" err="1" smtClean="0"/>
                        <a:t>Lecarnidipine</a:t>
                      </a:r>
                      <a:r>
                        <a:rPr lang="de-CH" sz="1600" b="1" baseline="0" dirty="0"/>
                        <a:t> </a:t>
                      </a:r>
                      <a:r>
                        <a:rPr lang="de-CH" sz="1600" b="1" baseline="0" dirty="0" err="1" smtClean="0"/>
                        <a:t>is</a:t>
                      </a:r>
                      <a:r>
                        <a:rPr lang="de-CH" sz="1600" b="1" baseline="0" dirty="0" smtClean="0"/>
                        <a:t> </a:t>
                      </a:r>
                      <a:r>
                        <a:rPr lang="de-CH" sz="1600" b="1" baseline="0" dirty="0" err="1"/>
                        <a:t>contraindicated</a:t>
                      </a:r>
                      <a:r>
                        <a:rPr lang="de-CH" sz="1600" baseline="0" dirty="0"/>
                        <a:t>.</a:t>
                      </a:r>
                      <a:endParaRPr lang="de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 err="1"/>
                        <a:t>Statins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PI/r</a:t>
                      </a:r>
                    </a:p>
                    <a:p>
                      <a:r>
                        <a:rPr lang="de-CH" sz="1600" dirty="0"/>
                        <a:t>PI/c</a:t>
                      </a:r>
                    </a:p>
                    <a:p>
                      <a:r>
                        <a:rPr lang="de-CH" sz="1600" dirty="0"/>
                        <a:t>EVG/c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err="1" smtClean="0"/>
                        <a:t>Increased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exposure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/>
                        <a:t>of </a:t>
                      </a:r>
                      <a:r>
                        <a:rPr lang="de-CH" sz="1600" dirty="0" err="1"/>
                        <a:t>some</a:t>
                      </a:r>
                      <a:r>
                        <a:rPr lang="de-CH" sz="1600" dirty="0"/>
                        <a:t> </a:t>
                      </a:r>
                      <a:r>
                        <a:rPr lang="de-CH" sz="1600" dirty="0" err="1" smtClean="0"/>
                        <a:t>statins</a:t>
                      </a:r>
                      <a:r>
                        <a:rPr lang="de-CH" sz="1600" dirty="0" smtClean="0"/>
                        <a:t>, </a:t>
                      </a:r>
                      <a:r>
                        <a:rPr lang="de-CH" sz="1600" baseline="0" dirty="0" err="1" smtClean="0"/>
                        <a:t>risk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/>
                        <a:t>of </a:t>
                      </a:r>
                      <a:r>
                        <a:rPr lang="de-CH" sz="1600" baseline="0" dirty="0" err="1"/>
                        <a:t>rhabdomylosis</a:t>
                      </a:r>
                      <a:r>
                        <a:rPr lang="de-CH" sz="1600" baseline="0" dirty="0"/>
                        <a:t>. </a:t>
                      </a:r>
                      <a:endParaRPr lang="de-CH" sz="1600" baseline="0" dirty="0" smtClean="0"/>
                    </a:p>
                    <a:p>
                      <a:r>
                        <a:rPr lang="de-CH" sz="1600" b="1" baseline="0" dirty="0" err="1" smtClean="0"/>
                        <a:t>Simvastatin</a:t>
                      </a:r>
                      <a:r>
                        <a:rPr lang="de-CH" sz="1600" b="1" baseline="0" dirty="0"/>
                        <a:t>, </a:t>
                      </a:r>
                      <a:r>
                        <a:rPr lang="de-CH" sz="1600" b="1" baseline="0" dirty="0" err="1" smtClean="0"/>
                        <a:t>lovastatin</a:t>
                      </a:r>
                      <a:r>
                        <a:rPr lang="de-CH" sz="1600" b="1" baseline="0" dirty="0"/>
                        <a:t> </a:t>
                      </a:r>
                      <a:r>
                        <a:rPr lang="de-CH" sz="1600" b="1" baseline="0" dirty="0" err="1" smtClean="0"/>
                        <a:t>are</a:t>
                      </a:r>
                      <a:r>
                        <a:rPr lang="de-CH" sz="1600" b="1" baseline="0" dirty="0" smtClean="0"/>
                        <a:t> </a:t>
                      </a:r>
                      <a:r>
                        <a:rPr lang="de-CH" sz="1600" b="1" baseline="0" dirty="0" err="1" smtClean="0"/>
                        <a:t>contraindicated</a:t>
                      </a:r>
                      <a:r>
                        <a:rPr lang="de-CH" sz="1600" baseline="0" dirty="0"/>
                        <a:t>. </a:t>
                      </a:r>
                      <a:endParaRPr lang="de-CH" sz="16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 err="1"/>
                        <a:t>Antidiabetics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PI/r</a:t>
                      </a:r>
                    </a:p>
                    <a:p>
                      <a:r>
                        <a:rPr lang="de-CH" sz="1600" dirty="0"/>
                        <a:t>PI/c</a:t>
                      </a:r>
                    </a:p>
                    <a:p>
                      <a:r>
                        <a:rPr lang="de-CH" sz="1600" dirty="0"/>
                        <a:t>EVG/c</a:t>
                      </a:r>
                    </a:p>
                    <a:p>
                      <a:r>
                        <a:rPr lang="de-CH" sz="1600" dirty="0" smtClean="0"/>
                        <a:t>DTG,</a:t>
                      </a:r>
                      <a:r>
                        <a:rPr lang="de-CH" sz="1600" baseline="0" dirty="0" smtClean="0"/>
                        <a:t> BIC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baseline="0" dirty="0" smtClean="0"/>
                        <a:t>DTG </a:t>
                      </a:r>
                      <a:r>
                        <a:rPr lang="de-CH" sz="1600" baseline="0" dirty="0" err="1"/>
                        <a:t>increases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/>
                        <a:t>metformin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 smtClean="0"/>
                        <a:t>exposure</a:t>
                      </a:r>
                      <a:r>
                        <a:rPr lang="de-CH" sz="1600" baseline="0" dirty="0" smtClean="0"/>
                        <a:t>. </a:t>
                      </a:r>
                      <a:r>
                        <a:rPr lang="de-CH" sz="1600" baseline="0" dirty="0" err="1" smtClean="0"/>
                        <a:t>Avoid</a:t>
                      </a:r>
                      <a:r>
                        <a:rPr lang="de-CH" sz="1600" baseline="0" dirty="0" smtClean="0"/>
                        <a:t> high dose </a:t>
                      </a:r>
                      <a:r>
                        <a:rPr lang="de-CH" sz="1600" baseline="0" dirty="0" err="1" smtClean="0"/>
                        <a:t>metformin</a:t>
                      </a:r>
                      <a:r>
                        <a:rPr lang="de-CH" sz="1600" baseline="0" dirty="0" smtClean="0"/>
                        <a:t>. </a:t>
                      </a:r>
                    </a:p>
                    <a:p>
                      <a:r>
                        <a:rPr lang="de-CH" sz="1600" baseline="0" dirty="0" smtClean="0"/>
                        <a:t>BIC: </a:t>
                      </a:r>
                      <a:r>
                        <a:rPr lang="de-CH" sz="1600" baseline="0" dirty="0" err="1" smtClean="0"/>
                        <a:t>consider</a:t>
                      </a:r>
                      <a:r>
                        <a:rPr lang="de-CH" sz="1600" baseline="0" dirty="0" smtClean="0"/>
                        <a:t> dose </a:t>
                      </a:r>
                      <a:r>
                        <a:rPr lang="de-CH" sz="1600" baseline="0" dirty="0" err="1" smtClean="0"/>
                        <a:t>adjustment</a:t>
                      </a:r>
                      <a:r>
                        <a:rPr lang="de-CH" sz="1600" baseline="0" dirty="0" smtClean="0"/>
                        <a:t> in </a:t>
                      </a:r>
                      <a:r>
                        <a:rPr lang="de-CH" sz="1600" baseline="0" dirty="0" err="1" smtClean="0"/>
                        <a:t>patients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 smtClean="0"/>
                        <a:t>with</a:t>
                      </a:r>
                      <a:r>
                        <a:rPr lang="de-CH" sz="1600" baseline="0" dirty="0" smtClean="0"/>
                        <a:t> moderate renal </a:t>
                      </a:r>
                      <a:r>
                        <a:rPr lang="de-CH" sz="1600" baseline="0" dirty="0" err="1" smtClean="0"/>
                        <a:t>impairment</a:t>
                      </a:r>
                      <a:r>
                        <a:rPr lang="de-CH" sz="1600" baseline="0" dirty="0" smtClean="0"/>
                        <a:t>.</a:t>
                      </a:r>
                      <a:endParaRPr lang="de-CH" sz="1600" baseline="0" dirty="0"/>
                    </a:p>
                    <a:p>
                      <a:r>
                        <a:rPr lang="de-CH" sz="1600" baseline="0" dirty="0" err="1"/>
                        <a:t>Saxagliptin</a:t>
                      </a:r>
                      <a:r>
                        <a:rPr lang="de-CH" sz="1600" baseline="0" dirty="0"/>
                        <a:t>: </a:t>
                      </a:r>
                      <a:r>
                        <a:rPr lang="de-CH" sz="1600" baseline="0" dirty="0" err="1"/>
                        <a:t>limit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/>
                        <a:t>to</a:t>
                      </a:r>
                      <a:r>
                        <a:rPr lang="de-CH" sz="1600" baseline="0" dirty="0"/>
                        <a:t> 2.5 mg </a:t>
                      </a:r>
                      <a:r>
                        <a:rPr lang="de-CH" sz="1600" baseline="0" dirty="0" err="1" smtClean="0"/>
                        <a:t>daily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 smtClean="0"/>
                        <a:t>with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 smtClean="0"/>
                        <a:t>boosted</a:t>
                      </a:r>
                      <a:r>
                        <a:rPr lang="de-CH" sz="1600" baseline="0" dirty="0" smtClean="0"/>
                        <a:t> ARVs.</a:t>
                      </a:r>
                      <a:endParaRPr lang="de-CH" sz="16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576">
                <a:tc>
                  <a:txBody>
                    <a:bodyPr/>
                    <a:lstStyle/>
                    <a:p>
                      <a:r>
                        <a:rPr lang="de-CH" sz="1600" dirty="0" err="1"/>
                        <a:t>Anticoagulants</a:t>
                      </a:r>
                      <a:endParaRPr lang="de-CH" sz="1600" dirty="0"/>
                    </a:p>
                    <a:p>
                      <a:r>
                        <a:rPr lang="de-CH" sz="1600" dirty="0" err="1"/>
                        <a:t>vitamin</a:t>
                      </a:r>
                      <a:r>
                        <a:rPr lang="de-CH" sz="1600" dirty="0"/>
                        <a:t> K </a:t>
                      </a:r>
                      <a:r>
                        <a:rPr lang="de-CH" sz="1600" dirty="0" err="1"/>
                        <a:t>antagonists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PI/r</a:t>
                      </a:r>
                    </a:p>
                    <a:p>
                      <a:r>
                        <a:rPr lang="de-CH" sz="1600" dirty="0"/>
                        <a:t>PI/c</a:t>
                      </a:r>
                    </a:p>
                    <a:p>
                      <a:r>
                        <a:rPr lang="de-CH" sz="1600" dirty="0"/>
                        <a:t>EVG/c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baseline="0" dirty="0" err="1" smtClean="0"/>
                        <a:t>Adjust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/>
                        <a:t>dosage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/>
                        <a:t>by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/>
                        <a:t>closely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/>
                        <a:t>monitoring</a:t>
                      </a:r>
                      <a:r>
                        <a:rPr lang="de-CH" sz="1600" baseline="0" dirty="0"/>
                        <a:t> INR. </a:t>
                      </a:r>
                      <a:endParaRPr lang="de-CH" sz="1600" baseline="0" dirty="0" smtClean="0"/>
                    </a:p>
                    <a:p>
                      <a:r>
                        <a:rPr lang="de-CH" sz="1600" baseline="0" dirty="0" err="1" smtClean="0"/>
                        <a:t>Dosage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/>
                        <a:t>adjustement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/>
                        <a:t>might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/>
                        <a:t>be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/>
                        <a:t>needed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/>
                        <a:t>when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/>
                        <a:t>switching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 smtClean="0"/>
                        <a:t>booster</a:t>
                      </a:r>
                      <a:r>
                        <a:rPr lang="de-CH" sz="1600" baseline="0" dirty="0" smtClean="0"/>
                        <a:t>.</a:t>
                      </a:r>
                      <a:endParaRPr lang="de-CH" sz="16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784204"/>
                  </a:ext>
                </a:extLst>
              </a:tr>
              <a:tr h="372576">
                <a:tc>
                  <a:txBody>
                    <a:bodyPr/>
                    <a:lstStyle/>
                    <a:p>
                      <a:r>
                        <a:rPr lang="de-CH" sz="1600" dirty="0" err="1"/>
                        <a:t>Direct</a:t>
                      </a:r>
                      <a:r>
                        <a:rPr lang="de-CH" sz="1600" dirty="0"/>
                        <a:t> </a:t>
                      </a:r>
                      <a:r>
                        <a:rPr lang="de-CH" sz="1600" dirty="0" err="1"/>
                        <a:t>acting</a:t>
                      </a:r>
                      <a:endParaRPr lang="de-CH" sz="1600" dirty="0"/>
                    </a:p>
                    <a:p>
                      <a:r>
                        <a:rPr lang="de-CH" sz="1600" dirty="0" err="1"/>
                        <a:t>anticoagulants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PI/r</a:t>
                      </a:r>
                    </a:p>
                    <a:p>
                      <a:r>
                        <a:rPr lang="de-CH" sz="1600" dirty="0"/>
                        <a:t>PI/c</a:t>
                      </a:r>
                    </a:p>
                    <a:p>
                      <a:r>
                        <a:rPr lang="de-CH" sz="1600" dirty="0"/>
                        <a:t>EVG/c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b="1" baseline="0" dirty="0" err="1" smtClean="0"/>
                        <a:t>Apixaban</a:t>
                      </a:r>
                      <a:r>
                        <a:rPr lang="de-CH" sz="1600" b="1" baseline="0" dirty="0"/>
                        <a:t>, </a:t>
                      </a:r>
                      <a:r>
                        <a:rPr lang="de-CH" sz="1600" b="1" baseline="0" dirty="0" err="1"/>
                        <a:t>rivaroxaban</a:t>
                      </a:r>
                      <a:r>
                        <a:rPr lang="de-CH" sz="1600" b="1" baseline="0" dirty="0"/>
                        <a:t>: </a:t>
                      </a:r>
                      <a:r>
                        <a:rPr lang="de-CH" sz="1600" b="1" baseline="0" dirty="0" err="1"/>
                        <a:t>avoid</a:t>
                      </a:r>
                      <a:r>
                        <a:rPr lang="de-CH" sz="1600" baseline="0" dirty="0"/>
                        <a:t>. </a:t>
                      </a:r>
                      <a:endParaRPr lang="de-CH" sz="1600" baseline="0" dirty="0" smtClean="0"/>
                    </a:p>
                    <a:p>
                      <a:r>
                        <a:rPr lang="de-CH" sz="1600" baseline="0" dirty="0" err="1" smtClean="0"/>
                        <a:t>Dabigatran</a:t>
                      </a:r>
                      <a:r>
                        <a:rPr lang="de-CH" sz="1600" baseline="0" dirty="0"/>
                        <a:t>: </a:t>
                      </a:r>
                      <a:r>
                        <a:rPr lang="de-CH" sz="1600" baseline="0" dirty="0" err="1"/>
                        <a:t>possible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/>
                        <a:t>with</a:t>
                      </a:r>
                      <a:r>
                        <a:rPr lang="de-CH" sz="1600" baseline="0" dirty="0"/>
                        <a:t> PI/r but not </a:t>
                      </a:r>
                      <a:r>
                        <a:rPr lang="de-CH" sz="1600" baseline="0" dirty="0" err="1"/>
                        <a:t>recommended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/>
                        <a:t>with</a:t>
                      </a:r>
                      <a:r>
                        <a:rPr lang="de-CH" sz="1600" baseline="0" dirty="0"/>
                        <a:t> PI/c. </a:t>
                      </a:r>
                      <a:endParaRPr lang="de-CH" sz="1600" baseline="0" dirty="0" smtClean="0"/>
                    </a:p>
                    <a:p>
                      <a:r>
                        <a:rPr lang="de-CH" sz="1600" baseline="0" dirty="0" err="1" smtClean="0"/>
                        <a:t>Edoxaban</a:t>
                      </a:r>
                      <a:r>
                        <a:rPr lang="de-CH" sz="1600" baseline="0" dirty="0"/>
                        <a:t>: </a:t>
                      </a:r>
                      <a:r>
                        <a:rPr lang="de-CH" sz="1600" baseline="0" dirty="0" err="1"/>
                        <a:t>consider</a:t>
                      </a:r>
                      <a:r>
                        <a:rPr lang="de-CH" sz="1600" baseline="0" dirty="0"/>
                        <a:t> a dose </a:t>
                      </a:r>
                      <a:r>
                        <a:rPr lang="de-CH" sz="1600" baseline="0" dirty="0" err="1"/>
                        <a:t>reduction</a:t>
                      </a:r>
                      <a:r>
                        <a:rPr lang="de-CH" sz="1600" baseline="0" dirty="0"/>
                        <a:t> </a:t>
                      </a:r>
                      <a:r>
                        <a:rPr lang="de-CH" sz="1600" baseline="0" dirty="0" err="1"/>
                        <a:t>from</a:t>
                      </a:r>
                      <a:r>
                        <a:rPr lang="de-CH" sz="1600" baseline="0" dirty="0"/>
                        <a:t> 60 </a:t>
                      </a:r>
                      <a:r>
                        <a:rPr lang="de-CH" sz="1600" baseline="0" dirty="0" err="1"/>
                        <a:t>to</a:t>
                      </a:r>
                      <a:r>
                        <a:rPr lang="de-CH" sz="1600" baseline="0" dirty="0"/>
                        <a:t> 30 mg.</a:t>
                      </a:r>
                      <a:endParaRPr lang="de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509106"/>
                  </a:ext>
                </a:extLst>
              </a:tr>
            </a:tbl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11424" y="118991"/>
            <a:ext cx="8905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de-CH" altLang="de-DE" sz="2800" b="1" dirty="0">
                <a:solidFill>
                  <a:srgbClr val="025B9E"/>
                </a:solidFill>
              </a:rPr>
              <a:t>Selected </a:t>
            </a:r>
            <a:r>
              <a:rPr lang="de-CH" altLang="de-DE" sz="2800" b="1" dirty="0" err="1">
                <a:solidFill>
                  <a:srgbClr val="025B9E"/>
                </a:solidFill>
              </a:rPr>
              <a:t>drug-drug</a:t>
            </a:r>
            <a:r>
              <a:rPr lang="de-CH" altLang="de-DE" sz="2800" b="1" dirty="0">
                <a:solidFill>
                  <a:srgbClr val="025B9E"/>
                </a:solidFill>
              </a:rPr>
              <a:t> </a:t>
            </a:r>
            <a:r>
              <a:rPr lang="de-CH" altLang="de-DE" sz="2800" b="1" dirty="0" err="1">
                <a:solidFill>
                  <a:srgbClr val="025B9E"/>
                </a:solidFill>
              </a:rPr>
              <a:t>interactions</a:t>
            </a:r>
            <a:r>
              <a:rPr lang="de-CH" altLang="de-DE" sz="2800" b="1" dirty="0">
                <a:solidFill>
                  <a:srgbClr val="025B9E"/>
                </a:solidFill>
              </a:rPr>
              <a:t> of </a:t>
            </a:r>
            <a:r>
              <a:rPr lang="de-CH" altLang="de-DE" sz="2800" b="1" dirty="0" err="1">
                <a:solidFill>
                  <a:srgbClr val="025B9E"/>
                </a:solidFill>
              </a:rPr>
              <a:t>interest</a:t>
            </a:r>
            <a:r>
              <a:rPr lang="de-CH" altLang="de-DE" sz="2800" b="1" dirty="0">
                <a:solidFill>
                  <a:srgbClr val="025B9E"/>
                </a:solidFill>
              </a:rPr>
              <a:t> in </a:t>
            </a:r>
            <a:r>
              <a:rPr lang="de-CH" altLang="de-DE" sz="2800" b="1" dirty="0" err="1" smtClean="0">
                <a:solidFill>
                  <a:srgbClr val="025B9E"/>
                </a:solidFill>
              </a:rPr>
              <a:t>elderly</a:t>
            </a:r>
            <a:r>
              <a:rPr lang="de-CH" altLang="de-DE" sz="2800" b="1" dirty="0" smtClean="0">
                <a:solidFill>
                  <a:srgbClr val="025B9E"/>
                </a:solidFill>
              </a:rPr>
              <a:t> </a:t>
            </a:r>
            <a:r>
              <a:rPr lang="de-CH" altLang="de-DE" sz="2800" b="1" dirty="0">
                <a:solidFill>
                  <a:srgbClr val="025B9E"/>
                </a:solidFill>
              </a:rPr>
              <a:t>PLWH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767408" y="692697"/>
            <a:ext cx="10657184" cy="0"/>
          </a:xfrm>
          <a:prstGeom prst="line">
            <a:avLst/>
          </a:prstGeom>
          <a:noFill/>
          <a:ln w="28575">
            <a:solidFill>
              <a:srgbClr val="025B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" name="Text Box 177"/>
          <p:cNvSpPr txBox="1">
            <a:spLocks noChangeArrowheads="1"/>
          </p:cNvSpPr>
          <p:nvPr/>
        </p:nvSpPr>
        <p:spPr bwMode="auto">
          <a:xfrm>
            <a:off x="6044795" y="6433591"/>
            <a:ext cx="60278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CH" sz="1400" dirty="0" smtClean="0">
                <a:latin typeface="+mj-lt"/>
              </a:rPr>
              <a:t>Marzolini C et al. Expert </a:t>
            </a:r>
            <a:r>
              <a:rPr lang="de-CH" sz="1400" dirty="0" err="1" smtClean="0">
                <a:latin typeface="+mj-lt"/>
              </a:rPr>
              <a:t>Rev</a:t>
            </a:r>
            <a:r>
              <a:rPr lang="de-CH" sz="1400" dirty="0" smtClean="0">
                <a:latin typeface="+mj-lt"/>
              </a:rPr>
              <a:t> Clin </a:t>
            </a:r>
            <a:r>
              <a:rPr lang="de-CH" sz="1400" dirty="0" err="1" smtClean="0">
                <a:latin typeface="+mj-lt"/>
              </a:rPr>
              <a:t>Pharmacol</a:t>
            </a:r>
            <a:r>
              <a:rPr lang="de-CH" sz="1400" dirty="0" smtClean="0">
                <a:latin typeface="+mj-lt"/>
              </a:rPr>
              <a:t> 2019, </a:t>
            </a:r>
            <a:r>
              <a:rPr lang="de-CH" sz="1400" dirty="0">
                <a:latin typeface="+mj-lt"/>
              </a:rPr>
              <a:t>www.hiv-druginteractions.org</a:t>
            </a:r>
            <a:endParaRPr lang="de-CH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3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452436" y="3429943"/>
            <a:ext cx="3024336" cy="787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feld 22"/>
          <p:cNvSpPr txBox="1"/>
          <p:nvPr/>
        </p:nvSpPr>
        <p:spPr>
          <a:xfrm>
            <a:off x="732112" y="764704"/>
            <a:ext cx="1119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cs typeface="Arial" panose="020B0604020202020204" pitchFamily="34" charset="0"/>
              </a:rPr>
              <a:t>Differences</a:t>
            </a:r>
            <a:r>
              <a:rPr lang="de-CH" dirty="0">
                <a:cs typeface="Arial" panose="020B0604020202020204" pitchFamily="34" charset="0"/>
              </a:rPr>
              <a:t> in </a:t>
            </a:r>
            <a:r>
              <a:rPr lang="de-CH" dirty="0" err="1">
                <a:cs typeface="Arial" panose="020B0604020202020204" pitchFamily="34" charset="0"/>
              </a:rPr>
              <a:t>magnitude</a:t>
            </a:r>
            <a:r>
              <a:rPr lang="de-CH" dirty="0">
                <a:cs typeface="Arial" panose="020B0604020202020204" pitchFamily="34" charset="0"/>
              </a:rPr>
              <a:t> of </a:t>
            </a:r>
            <a:r>
              <a:rPr lang="de-CH" dirty="0" err="1" smtClean="0">
                <a:cs typeface="Arial" panose="020B0604020202020204" pitchFamily="34" charset="0"/>
              </a:rPr>
              <a:t>drug-drug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interactions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with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statins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explained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by</a:t>
            </a:r>
            <a:r>
              <a:rPr lang="de-CH" dirty="0">
                <a:cs typeface="Arial" panose="020B0604020202020204" pitchFamily="34" charset="0"/>
              </a:rPr>
              <a:t> different </a:t>
            </a:r>
            <a:r>
              <a:rPr lang="de-CH" dirty="0" err="1">
                <a:cs typeface="Arial" panose="020B0604020202020204" pitchFamily="34" charset="0"/>
              </a:rPr>
              <a:t>metabolic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pathways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and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affinities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to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drug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transporters</a:t>
            </a:r>
            <a:r>
              <a:rPr lang="de-CH" dirty="0" smtClean="0">
                <a:cs typeface="Arial" panose="020B0604020202020204" pitchFamily="34" charset="0"/>
              </a:rPr>
              <a:t>.</a:t>
            </a:r>
            <a:r>
              <a:rPr lang="de-CH" dirty="0">
                <a:cs typeface="Arial" panose="020B0604020202020204" pitchFamily="34" charset="0"/>
              </a:rPr>
              <a:t>	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713376" y="2420888"/>
            <a:ext cx="17011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Rosuvastatin</a:t>
            </a:r>
            <a:r>
              <a:rPr lang="de-CH" sz="16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      +</a:t>
            </a:r>
          </a:p>
          <a:p>
            <a:r>
              <a:rPr lang="de-CH" sz="10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de-CH" sz="1000" b="1" dirty="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transporters</a:t>
            </a:r>
            <a:r>
              <a:rPr lang="de-CH" sz="10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) </a:t>
            </a:r>
          </a:p>
          <a:p>
            <a:endParaRPr lang="de-CH" sz="16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" name="Text Box 252"/>
          <p:cNvSpPr txBox="1">
            <a:spLocks noChangeArrowheads="1"/>
          </p:cNvSpPr>
          <p:nvPr/>
        </p:nvSpPr>
        <p:spPr bwMode="auto">
          <a:xfrm>
            <a:off x="9636419" y="6309320"/>
            <a:ext cx="23642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CH" sz="1400" dirty="0" smtClean="0">
                <a:latin typeface="+mn-lt"/>
                <a:cs typeface="Arial" panose="020B0604020202020204" pitchFamily="34" charset="0"/>
              </a:rPr>
              <a:t>www.hiv-druginteractions.org</a:t>
            </a:r>
            <a:endParaRPr lang="de-CH" sz="1400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318767"/>
              </p:ext>
            </p:extLst>
          </p:nvPr>
        </p:nvGraphicFramePr>
        <p:xfrm>
          <a:off x="2686006" y="1700808"/>
          <a:ext cx="905509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5509">
                  <a:extLst>
                    <a:ext uri="{9D8B030D-6E8A-4147-A177-3AD203B41FA5}">
                      <a16:colId xmlns:a16="http://schemas.microsoft.com/office/drawing/2014/main" val="1857986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ATV/c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463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de-CH" sz="1600" dirty="0"/>
                        <a:t>822%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351956"/>
                  </a:ext>
                </a:extLst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712339"/>
              </p:ext>
            </p:extLst>
          </p:nvPr>
        </p:nvGraphicFramePr>
        <p:xfrm>
          <a:off x="3592886" y="1700808"/>
          <a:ext cx="4582202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50219">
                  <a:extLst>
                    <a:ext uri="{9D8B030D-6E8A-4147-A177-3AD203B41FA5}">
                      <a16:colId xmlns:a16="http://schemas.microsoft.com/office/drawing/2014/main" val="2832453932"/>
                    </a:ext>
                  </a:extLst>
                </a:gridCol>
                <a:gridCol w="935363">
                  <a:extLst>
                    <a:ext uri="{9D8B030D-6E8A-4147-A177-3AD203B41FA5}">
                      <a16:colId xmlns:a16="http://schemas.microsoft.com/office/drawing/2014/main" val="94101188"/>
                    </a:ext>
                  </a:extLst>
                </a:gridCol>
                <a:gridCol w="901621">
                  <a:extLst>
                    <a:ext uri="{9D8B030D-6E8A-4147-A177-3AD203B41FA5}">
                      <a16:colId xmlns:a16="http://schemas.microsoft.com/office/drawing/2014/main" val="362580145"/>
                    </a:ext>
                  </a:extLst>
                </a:gridCol>
                <a:gridCol w="1002911">
                  <a:extLst>
                    <a:ext uri="{9D8B030D-6E8A-4147-A177-3AD203B41FA5}">
                      <a16:colId xmlns:a16="http://schemas.microsoft.com/office/drawing/2014/main" val="77997168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865317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ATV/r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DRV/c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DRV/r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LPV/r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EVG/c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465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sz="1600" dirty="0">
                          <a:sym typeface="Wingdings" panose="05000000000000000000" pitchFamily="2" charset="2"/>
                        </a:rPr>
                        <a:t>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de-CH" sz="1600" dirty="0"/>
                        <a:t>290%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>
                          <a:sym typeface="Wingdings" panose="05000000000000000000" pitchFamily="2" charset="2"/>
                        </a:rPr>
                        <a:t>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de-CH" sz="1600" dirty="0"/>
                        <a:t>490%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>
                          <a:sym typeface="Wingdings" panose="05000000000000000000" pitchFamily="2" charset="2"/>
                        </a:rPr>
                        <a:t>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634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de-CH" sz="1600" dirty="0"/>
                        <a:t>213%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de-CH" sz="1600" dirty="0"/>
                        <a:t>93%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de-CH" sz="1600" dirty="0"/>
                        <a:t>48%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de-CH" sz="1600" dirty="0"/>
                        <a:t>107%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de-CH" sz="1600" dirty="0"/>
                        <a:t>38%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039362"/>
                  </a:ext>
                </a:extLst>
              </a:tr>
            </a:tbl>
          </a:graphicData>
        </a:graphic>
      </p:graphicFrame>
      <p:sp>
        <p:nvSpPr>
          <p:cNvPr id="55" name="Textfeld 54"/>
          <p:cNvSpPr txBox="1"/>
          <p:nvPr/>
        </p:nvSpPr>
        <p:spPr>
          <a:xfrm>
            <a:off x="713376" y="1963579"/>
            <a:ext cx="17062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 err="1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Atorvastatin</a:t>
            </a:r>
            <a:r>
              <a:rPr lang="de-CH" sz="16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       +</a:t>
            </a:r>
          </a:p>
          <a:p>
            <a:r>
              <a:rPr lang="de-CH" sz="10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(CYP3A4 + </a:t>
            </a:r>
            <a:r>
              <a:rPr lang="de-CH" sz="1000" b="1" dirty="0" err="1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transporters</a:t>
            </a:r>
            <a:r>
              <a:rPr lang="de-CH" sz="10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de-CH" sz="1600" b="1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2581741" y="3237655"/>
            <a:ext cx="4901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latin typeface="+mj-lt"/>
                <a:cs typeface="Arial" panose="020B0604020202020204" pitchFamily="34" charset="0"/>
              </a:rPr>
              <a:t>OATP1B1 </a:t>
            </a:r>
            <a:r>
              <a:rPr lang="de-CH" b="1" dirty="0" err="1" smtClean="0">
                <a:latin typeface="+mj-lt"/>
                <a:cs typeface="Arial" panose="020B0604020202020204" pitchFamily="34" charset="0"/>
              </a:rPr>
              <a:t>inhibition</a:t>
            </a:r>
            <a:r>
              <a:rPr lang="de-CH" b="1" dirty="0" smtClean="0">
                <a:latin typeface="+mj-lt"/>
                <a:cs typeface="Arial" panose="020B0604020202020204" pitchFamily="34" charset="0"/>
              </a:rPr>
              <a:t>: </a:t>
            </a:r>
            <a:r>
              <a:rPr lang="de-CH" b="1" dirty="0"/>
              <a:t>ATV &gt; LPV &gt; DRV &gt; RTV, </a:t>
            </a:r>
            <a:r>
              <a:rPr lang="de-CH" b="1" dirty="0" err="1"/>
              <a:t>Cobi</a:t>
            </a:r>
            <a:r>
              <a:rPr lang="de-CH" b="1" dirty="0"/>
              <a:t> </a:t>
            </a:r>
            <a:endParaRPr lang="en-US" b="1" dirty="0"/>
          </a:p>
          <a:p>
            <a:r>
              <a:rPr lang="de-CH" b="1" dirty="0" smtClean="0">
                <a:latin typeface="+mj-lt"/>
                <a:cs typeface="Arial" panose="020B0604020202020204" pitchFamily="34" charset="0"/>
              </a:rPr>
              <a:t> </a:t>
            </a:r>
            <a:endParaRPr lang="de-CH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52884"/>
              </p:ext>
            </p:extLst>
          </p:nvPr>
        </p:nvGraphicFramePr>
        <p:xfrm>
          <a:off x="2684635" y="2443170"/>
          <a:ext cx="906880" cy="370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880">
                  <a:extLst>
                    <a:ext uri="{9D8B030D-6E8A-4147-A177-3AD203B41FA5}">
                      <a16:colId xmlns:a16="http://schemas.microsoft.com/office/drawing/2014/main" val="3721399024"/>
                    </a:ext>
                  </a:extLst>
                </a:gridCol>
              </a:tblGrid>
              <a:tr h="3701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de-CH" sz="1600" b="0" dirty="0">
                          <a:solidFill>
                            <a:schemeClr val="tx1"/>
                          </a:solidFill>
                        </a:rPr>
                        <a:t>242%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201672"/>
                  </a:ext>
                </a:extLst>
              </a:tr>
            </a:tbl>
          </a:graphicData>
        </a:graphic>
      </p:graphicFrame>
      <p:sp>
        <p:nvSpPr>
          <p:cNvPr id="33" name="Line 3"/>
          <p:cNvSpPr>
            <a:spLocks noChangeShapeType="1"/>
          </p:cNvSpPr>
          <p:nvPr/>
        </p:nvSpPr>
        <p:spPr bwMode="auto">
          <a:xfrm>
            <a:off x="767408" y="692697"/>
            <a:ext cx="10657184" cy="0"/>
          </a:xfrm>
          <a:prstGeom prst="line">
            <a:avLst/>
          </a:prstGeom>
          <a:noFill/>
          <a:ln w="28575">
            <a:solidFill>
              <a:srgbClr val="025B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/>
          </p:nvPr>
        </p:nvGraphicFramePr>
        <p:xfrm>
          <a:off x="2663952" y="3676464"/>
          <a:ext cx="4090987" cy="1620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34938">
                  <a:extLst>
                    <a:ext uri="{9D8B030D-6E8A-4147-A177-3AD203B41FA5}">
                      <a16:colId xmlns:a16="http://schemas.microsoft.com/office/drawing/2014/main" val="69420936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709247637"/>
                    </a:ext>
                  </a:extLst>
                </a:gridCol>
                <a:gridCol w="1587897">
                  <a:extLst>
                    <a:ext uri="{9D8B030D-6E8A-4147-A177-3AD203B41FA5}">
                      <a16:colId xmlns:a16="http://schemas.microsoft.com/office/drawing/2014/main" val="168914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ATV/c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DRV/c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685273"/>
                  </a:ext>
                </a:extLst>
              </a:tr>
              <a:tr h="221482">
                <a:tc>
                  <a:txBody>
                    <a:bodyPr/>
                    <a:lstStyle/>
                    <a:p>
                      <a:r>
                        <a:rPr lang="de-CH" sz="1400" dirty="0" err="1"/>
                        <a:t>Atorvastatin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NR/</a:t>
                      </a:r>
                      <a:r>
                        <a:rPr lang="de-CH" sz="1400" dirty="0" err="1"/>
                        <a:t>lowest</a:t>
                      </a:r>
                      <a:r>
                        <a:rPr lang="de-CH" sz="1400" dirty="0"/>
                        <a:t> dose</a:t>
                      </a:r>
                    </a:p>
                    <a:p>
                      <a:r>
                        <a:rPr lang="de-CH" sz="1400" dirty="0"/>
                        <a:t>Max: 10 mg/d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err="1"/>
                        <a:t>lowest</a:t>
                      </a:r>
                      <a:r>
                        <a:rPr lang="de-CH" sz="1400" dirty="0"/>
                        <a:t> dose</a:t>
                      </a:r>
                    </a:p>
                    <a:p>
                      <a:r>
                        <a:rPr lang="de-CH" sz="1400" dirty="0"/>
                        <a:t>Max: 40 mg/d</a:t>
                      </a:r>
                    </a:p>
                    <a:p>
                      <a:r>
                        <a:rPr lang="de-CH" sz="1400" dirty="0"/>
                        <a:t>(US </a:t>
                      </a:r>
                      <a:r>
                        <a:rPr lang="de-CH" sz="1400" dirty="0" err="1"/>
                        <a:t>label</a:t>
                      </a:r>
                      <a:r>
                        <a:rPr lang="de-CH" sz="1400" dirty="0"/>
                        <a:t>: 20 mg/d)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633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dirty="0" err="1"/>
                        <a:t>Rosuvastatin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err="1"/>
                        <a:t>lowest</a:t>
                      </a:r>
                      <a:r>
                        <a:rPr lang="de-CH" sz="1400" dirty="0"/>
                        <a:t> dose</a:t>
                      </a:r>
                    </a:p>
                    <a:p>
                      <a:r>
                        <a:rPr lang="de-CH" sz="1400" dirty="0"/>
                        <a:t>Max: 10 mg/d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err="1"/>
                        <a:t>lowest</a:t>
                      </a:r>
                      <a:r>
                        <a:rPr lang="de-CH" sz="1400" dirty="0"/>
                        <a:t> dose</a:t>
                      </a:r>
                    </a:p>
                    <a:p>
                      <a:r>
                        <a:rPr lang="de-CH" sz="1400" dirty="0"/>
                        <a:t>Max:</a:t>
                      </a:r>
                      <a:r>
                        <a:rPr lang="de-CH" sz="1400" baseline="0" dirty="0"/>
                        <a:t> 20 mg/d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057050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695400" y="3573016"/>
            <a:ext cx="196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err="1"/>
              <a:t>R</a:t>
            </a:r>
            <a:r>
              <a:rPr lang="de-CH" b="1" dirty="0" err="1" smtClean="0"/>
              <a:t>ecommendations</a:t>
            </a:r>
            <a:endParaRPr lang="en-US" b="1" dirty="0"/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5" y="1950745"/>
            <a:ext cx="3168352" cy="2054319"/>
          </a:xfrm>
          <a:prstGeom prst="rect">
            <a:avLst/>
          </a:prstGeom>
        </p:spPr>
      </p:pic>
      <p:sp>
        <p:nvSpPr>
          <p:cNvPr id="41" name="Textfeld 40"/>
          <p:cNvSpPr txBox="1"/>
          <p:nvPr/>
        </p:nvSpPr>
        <p:spPr>
          <a:xfrm>
            <a:off x="11256351" y="2132856"/>
            <a:ext cx="593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 err="1" smtClean="0">
                <a:cs typeface="Arial" panose="020B0604020202020204" pitchFamily="34" charset="0"/>
              </a:rPr>
              <a:t>Liver</a:t>
            </a:r>
            <a:endParaRPr lang="de-CH" sz="1600" b="1" dirty="0">
              <a:cs typeface="Arial" panose="020B0604020202020204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9511194" y="3004876"/>
            <a:ext cx="1063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/>
              <a:t>CYP3A4 </a:t>
            </a:r>
            <a:endParaRPr lang="de-CH" sz="2000" b="1" dirty="0"/>
          </a:p>
        </p:txBody>
      </p:sp>
      <p:sp>
        <p:nvSpPr>
          <p:cNvPr id="45" name="Textfeld 44"/>
          <p:cNvSpPr txBox="1"/>
          <p:nvPr/>
        </p:nvSpPr>
        <p:spPr>
          <a:xfrm>
            <a:off x="9151154" y="1628800"/>
            <a:ext cx="1944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 err="1" smtClean="0">
                <a:solidFill>
                  <a:schemeClr val="accent2"/>
                </a:solidFill>
                <a:cs typeface="Arial" panose="020B0604020202020204" pitchFamily="34" charset="0"/>
              </a:rPr>
              <a:t>Atorvastatin</a:t>
            </a:r>
            <a:r>
              <a:rPr lang="de-CH" sz="1600" b="1" dirty="0" smtClean="0">
                <a:cs typeface="Arial" panose="020B0604020202020204" pitchFamily="34" charset="0"/>
              </a:rPr>
              <a:t> + </a:t>
            </a:r>
            <a:r>
              <a:rPr lang="de-CH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DRV/r</a:t>
            </a:r>
            <a:endParaRPr lang="de-CH" sz="1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3" name="Multiplizieren 52"/>
          <p:cNvSpPr/>
          <p:nvPr/>
        </p:nvSpPr>
        <p:spPr>
          <a:xfrm>
            <a:off x="9117209" y="2129237"/>
            <a:ext cx="648072" cy="548185"/>
          </a:xfrm>
          <a:prstGeom prst="mathMultiply">
            <a:avLst/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4" name="Multiplizieren 53"/>
          <p:cNvSpPr/>
          <p:nvPr/>
        </p:nvSpPr>
        <p:spPr>
          <a:xfrm>
            <a:off x="10859685" y="2546105"/>
            <a:ext cx="648072" cy="548185"/>
          </a:xfrm>
          <a:prstGeom prst="mathMultiply">
            <a:avLst/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7" name="Multiplizieren 56"/>
          <p:cNvSpPr/>
          <p:nvPr/>
        </p:nvSpPr>
        <p:spPr>
          <a:xfrm>
            <a:off x="9718714" y="2952823"/>
            <a:ext cx="648072" cy="548185"/>
          </a:xfrm>
          <a:prstGeom prst="mathMultiply">
            <a:avLst/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8" name="Grafik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095" y="4367722"/>
            <a:ext cx="3105561" cy="2013606"/>
          </a:xfrm>
          <a:prstGeom prst="rect">
            <a:avLst/>
          </a:prstGeom>
        </p:spPr>
      </p:pic>
      <p:sp>
        <p:nvSpPr>
          <p:cNvPr id="59" name="Textfeld 58"/>
          <p:cNvSpPr txBox="1"/>
          <p:nvPr/>
        </p:nvSpPr>
        <p:spPr>
          <a:xfrm>
            <a:off x="11256351" y="4365104"/>
            <a:ext cx="593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 err="1" smtClean="0">
                <a:cs typeface="Arial" panose="020B0604020202020204" pitchFamily="34" charset="0"/>
              </a:rPr>
              <a:t>Liver</a:t>
            </a:r>
            <a:endParaRPr lang="de-CH" sz="1600" b="1" dirty="0">
              <a:cs typeface="Arial" panose="020B0604020202020204" pitchFamily="34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9134174" y="4026550"/>
            <a:ext cx="1985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 err="1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Rosuvastatin</a:t>
            </a:r>
            <a:r>
              <a:rPr lang="de-CH" sz="1600" b="1" dirty="0" smtClean="0">
                <a:cs typeface="Arial" panose="020B0604020202020204" pitchFamily="34" charset="0"/>
              </a:rPr>
              <a:t> + </a:t>
            </a:r>
            <a:r>
              <a:rPr lang="de-CH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DRV/r</a:t>
            </a:r>
            <a:endParaRPr lang="de-CH" sz="1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1" name="Multiplizieren 60"/>
          <p:cNvSpPr/>
          <p:nvPr/>
        </p:nvSpPr>
        <p:spPr>
          <a:xfrm>
            <a:off x="9117209" y="4559339"/>
            <a:ext cx="648072" cy="548185"/>
          </a:xfrm>
          <a:prstGeom prst="mathMultiply">
            <a:avLst/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2" name="Multiplizieren 61"/>
          <p:cNvSpPr/>
          <p:nvPr/>
        </p:nvSpPr>
        <p:spPr>
          <a:xfrm>
            <a:off x="10904834" y="4946473"/>
            <a:ext cx="648072" cy="548185"/>
          </a:xfrm>
          <a:prstGeom prst="mathMultiply">
            <a:avLst/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695400" y="125413"/>
            <a:ext cx="8652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CH" altLang="de-DE" sz="2800" b="1" dirty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Drug-</a:t>
            </a:r>
            <a:r>
              <a:rPr lang="de-CH" altLang="de-DE" sz="2800" b="1" dirty="0" err="1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drug</a:t>
            </a:r>
            <a:r>
              <a:rPr lang="de-CH" altLang="de-DE" sz="2800" b="1" dirty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sz="2800" b="1" dirty="0" err="1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interactions</a:t>
            </a:r>
            <a:r>
              <a:rPr lang="de-CH" altLang="de-DE" sz="2800" b="1" dirty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sz="2800" b="1" dirty="0" err="1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between</a:t>
            </a:r>
            <a:r>
              <a:rPr lang="de-CH" altLang="de-DE" sz="2800" b="1" dirty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sz="2800" b="1" dirty="0" err="1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boosted</a:t>
            </a:r>
            <a:r>
              <a:rPr lang="de-CH" altLang="de-DE" sz="2800" b="1" dirty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ARV </a:t>
            </a:r>
            <a:r>
              <a:rPr lang="de-CH" altLang="de-DE" sz="2800" b="1" dirty="0" err="1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and</a:t>
            </a:r>
            <a:r>
              <a:rPr lang="de-CH" altLang="de-DE" sz="2800" b="1" dirty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sz="2800" b="1" dirty="0" err="1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statins</a:t>
            </a:r>
            <a:endParaRPr lang="de-CH" altLang="de-DE" sz="2800" b="1" dirty="0">
              <a:solidFill>
                <a:srgbClr val="025B9E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4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5" grpId="0"/>
      <p:bldP spid="56" grpId="0"/>
      <p:bldP spid="10" grpId="0"/>
      <p:bldP spid="41" grpId="0"/>
      <p:bldP spid="44" grpId="0"/>
      <p:bldP spid="45" grpId="0"/>
      <p:bldP spid="53" grpId="0" animBg="1"/>
      <p:bldP spid="54" grpId="0" animBg="1"/>
      <p:bldP spid="57" grpId="0" animBg="1"/>
      <p:bldP spid="59" grpId="0"/>
      <p:bldP spid="60" grpId="0"/>
      <p:bldP spid="61" grpId="0" animBg="1"/>
      <p:bldP spid="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186" y="3094715"/>
            <a:ext cx="5416414" cy="212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510834"/>
            <a:ext cx="3255599" cy="155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12" y="1723074"/>
            <a:ext cx="2172051" cy="81837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06041" y="780249"/>
            <a:ext cx="3601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>
                <a:cs typeface="Arial" panose="020B0604020202020204" pitchFamily="34" charset="0"/>
              </a:rPr>
              <a:t>Switch </a:t>
            </a:r>
            <a:r>
              <a:rPr lang="de-CH" sz="1600" dirty="0" err="1">
                <a:cs typeface="Arial" panose="020B0604020202020204" pitchFamily="34" charset="0"/>
              </a:rPr>
              <a:t>from</a:t>
            </a:r>
            <a:r>
              <a:rPr lang="de-CH" sz="1600" dirty="0">
                <a:cs typeface="Arial" panose="020B0604020202020204" pitchFamily="34" charset="0"/>
              </a:rPr>
              <a:t> ATV/r QD </a:t>
            </a:r>
            <a:r>
              <a:rPr lang="de-CH" sz="1600" dirty="0" err="1">
                <a:cs typeface="Arial" panose="020B0604020202020204" pitchFamily="34" charset="0"/>
              </a:rPr>
              <a:t>to</a:t>
            </a:r>
            <a:r>
              <a:rPr lang="de-CH" sz="1600" dirty="0">
                <a:cs typeface="Arial" panose="020B0604020202020204" pitchFamily="34" charset="0"/>
              </a:rPr>
              <a:t> DRV/c</a:t>
            </a:r>
          </a:p>
          <a:p>
            <a:r>
              <a:rPr lang="de-CH" sz="1600" dirty="0"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de-CH" sz="1600" dirty="0" err="1">
                <a:cs typeface="Arial" panose="020B0604020202020204" pitchFamily="34" charset="0"/>
                <a:sym typeface="Wingdings" panose="05000000000000000000" pitchFamily="2" charset="2"/>
              </a:rPr>
              <a:t>reduction</a:t>
            </a:r>
            <a:r>
              <a:rPr lang="de-CH" sz="16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1600" dirty="0" err="1">
                <a:cs typeface="Arial" panose="020B0604020202020204" pitchFamily="34" charset="0"/>
                <a:sym typeface="Wingdings" panose="05000000000000000000" pitchFamily="2" charset="2"/>
              </a:rPr>
              <a:t>of</a:t>
            </a:r>
            <a:r>
              <a:rPr lang="de-CH" sz="16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1600" dirty="0" err="1">
                <a:solidFill>
                  <a:srgbClr val="00B05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warfarin</a:t>
            </a:r>
            <a:r>
              <a:rPr lang="de-CH" sz="1600" dirty="0">
                <a:solidFill>
                  <a:srgbClr val="00B05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dose </a:t>
            </a:r>
            <a:r>
              <a:rPr lang="de-CH" sz="1600" dirty="0" err="1">
                <a:cs typeface="Arial" panose="020B0604020202020204" pitchFamily="34" charset="0"/>
                <a:sym typeface="Wingdings" panose="05000000000000000000" pitchFamily="2" charset="2"/>
              </a:rPr>
              <a:t>by</a:t>
            </a:r>
            <a:r>
              <a:rPr lang="de-CH" sz="16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1600" b="1" dirty="0">
                <a:cs typeface="Arial" panose="020B0604020202020204" pitchFamily="34" charset="0"/>
                <a:sym typeface="Wingdings" panose="05000000000000000000" pitchFamily="2" charset="2"/>
              </a:rPr>
              <a:t>60%</a:t>
            </a:r>
            <a:r>
              <a:rPr lang="de-CH" sz="1600" dirty="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010" y="1205335"/>
            <a:ext cx="5280616" cy="211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4799856" y="1044252"/>
            <a:ext cx="0" cy="457301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252"/>
          <p:cNvSpPr txBox="1">
            <a:spLocks noChangeArrowheads="1"/>
          </p:cNvSpPr>
          <p:nvPr/>
        </p:nvSpPr>
        <p:spPr bwMode="auto">
          <a:xfrm>
            <a:off x="6023992" y="6386132"/>
            <a:ext cx="6044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CH" sz="1400" dirty="0" err="1" smtClean="0">
                <a:latin typeface="+mn-lt"/>
                <a:cs typeface="Arial" panose="020B0604020202020204" pitchFamily="34" charset="0"/>
              </a:rPr>
              <a:t>Tseng</a:t>
            </a:r>
            <a:r>
              <a:rPr lang="de-CH" sz="1400" dirty="0" smtClean="0">
                <a:latin typeface="+mn-lt"/>
                <a:cs typeface="Arial" panose="020B0604020202020204" pitchFamily="34" charset="0"/>
              </a:rPr>
              <a:t> A et al. AIDS 2017, Kumar </a:t>
            </a:r>
            <a:r>
              <a:rPr lang="de-CH" sz="1400" dirty="0">
                <a:latin typeface="+mn-lt"/>
                <a:cs typeface="Arial" panose="020B0604020202020204" pitchFamily="34" charset="0"/>
              </a:rPr>
              <a:t>P et al. AAC </a:t>
            </a:r>
            <a:r>
              <a:rPr lang="de-CH" sz="1400" dirty="0" smtClean="0">
                <a:latin typeface="+mn-lt"/>
                <a:cs typeface="Arial" panose="020B0604020202020204" pitchFamily="34" charset="0"/>
              </a:rPr>
              <a:t>2017, www.hiv-druginteractions.org</a:t>
            </a:r>
            <a:endParaRPr lang="de-CH" sz="1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23991" y="764704"/>
            <a:ext cx="412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cs typeface="Arial" panose="020B0604020202020204" pitchFamily="34" charset="0"/>
              </a:rPr>
              <a:t>PK/PD </a:t>
            </a:r>
            <a:r>
              <a:rPr lang="de-CH" b="1" dirty="0" err="1">
                <a:cs typeface="Arial" panose="020B0604020202020204" pitchFamily="34" charset="0"/>
              </a:rPr>
              <a:t>study</a:t>
            </a:r>
            <a:r>
              <a:rPr lang="de-CH" b="1" dirty="0">
                <a:cs typeface="Arial" panose="020B0604020202020204" pitchFamily="34" charset="0"/>
              </a:rPr>
              <a:t> </a:t>
            </a:r>
            <a:r>
              <a:rPr lang="de-CH" b="1" dirty="0" err="1">
                <a:cs typeface="Arial" panose="020B0604020202020204" pitchFamily="34" charset="0"/>
              </a:rPr>
              <a:t>for</a:t>
            </a:r>
            <a:r>
              <a:rPr lang="de-CH" b="1" dirty="0">
                <a:cs typeface="Arial" panose="020B0604020202020204" pitchFamily="34" charset="0"/>
              </a:rPr>
              <a:t> </a:t>
            </a:r>
            <a:r>
              <a:rPr lang="de-CH" b="1" dirty="0" err="1">
                <a:cs typeface="Arial" panose="020B0604020202020204" pitchFamily="34" charset="0"/>
              </a:rPr>
              <a:t>dabigatran</a:t>
            </a:r>
            <a:r>
              <a:rPr lang="de-CH" b="1" dirty="0">
                <a:cs typeface="Arial" panose="020B0604020202020204" pitchFamily="34" charset="0"/>
              </a:rPr>
              <a:t> + RTV </a:t>
            </a:r>
            <a:r>
              <a:rPr lang="de-CH" b="1" dirty="0" err="1">
                <a:cs typeface="Arial" panose="020B0604020202020204" pitchFamily="34" charset="0"/>
              </a:rPr>
              <a:t>or</a:t>
            </a:r>
            <a:r>
              <a:rPr lang="de-CH" b="1" dirty="0">
                <a:cs typeface="Arial" panose="020B0604020202020204" pitchFamily="34" charset="0"/>
              </a:rPr>
              <a:t> </a:t>
            </a:r>
            <a:r>
              <a:rPr lang="de-CH" b="1" dirty="0" err="1">
                <a:cs typeface="Arial" panose="020B0604020202020204" pitchFamily="34" charset="0"/>
              </a:rPr>
              <a:t>Cobi</a:t>
            </a:r>
            <a:endParaRPr lang="de-CH" b="1" dirty="0"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607551" y="2031706"/>
            <a:ext cx="1512168" cy="352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/>
          <p:cNvSpPr/>
          <p:nvPr/>
        </p:nvSpPr>
        <p:spPr>
          <a:xfrm>
            <a:off x="9248602" y="1974020"/>
            <a:ext cx="1440160" cy="327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/>
          <p:cNvSpPr/>
          <p:nvPr/>
        </p:nvSpPr>
        <p:spPr>
          <a:xfrm>
            <a:off x="8168319" y="1222802"/>
            <a:ext cx="244095" cy="174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Rechteck 18"/>
          <p:cNvSpPr/>
          <p:nvPr/>
        </p:nvSpPr>
        <p:spPr>
          <a:xfrm flipH="1" flipV="1">
            <a:off x="5562453" y="1222802"/>
            <a:ext cx="163432" cy="208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Rechteck 19"/>
          <p:cNvSpPr/>
          <p:nvPr/>
        </p:nvSpPr>
        <p:spPr>
          <a:xfrm>
            <a:off x="5562453" y="3137392"/>
            <a:ext cx="216024" cy="177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Rechteck 20"/>
          <p:cNvSpPr/>
          <p:nvPr/>
        </p:nvSpPr>
        <p:spPr>
          <a:xfrm>
            <a:off x="8188988" y="3078256"/>
            <a:ext cx="186081" cy="239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Textfeld 16"/>
          <p:cNvSpPr txBox="1"/>
          <p:nvPr/>
        </p:nvSpPr>
        <p:spPr>
          <a:xfrm>
            <a:off x="5156574" y="129887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/>
              <a:t>PK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5168429" y="311613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/>
              <a:t>PD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121285" y="5111234"/>
            <a:ext cx="3201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>
                <a:cs typeface="Arial" panose="020B0604020202020204" pitchFamily="34" charset="0"/>
              </a:rPr>
              <a:t>RTV: </a:t>
            </a:r>
            <a:r>
              <a:rPr lang="de-CH" sz="1200" b="1" dirty="0" err="1" smtClean="0">
                <a:cs typeface="Arial" panose="020B0604020202020204" pitchFamily="34" charset="0"/>
              </a:rPr>
              <a:t>mixed</a:t>
            </a:r>
            <a:r>
              <a:rPr lang="de-CH" sz="1200" b="1" dirty="0" smtClean="0">
                <a:cs typeface="Arial" panose="020B0604020202020204" pitchFamily="34" charset="0"/>
              </a:rPr>
              <a:t> </a:t>
            </a:r>
            <a:r>
              <a:rPr lang="de-CH" sz="1200" b="1" dirty="0" err="1" smtClean="0">
                <a:cs typeface="Arial" panose="020B0604020202020204" pitchFamily="34" charset="0"/>
              </a:rPr>
              <a:t>inhibitory</a:t>
            </a:r>
            <a:r>
              <a:rPr lang="de-CH" sz="1200" b="1" dirty="0" smtClean="0">
                <a:cs typeface="Arial" panose="020B0604020202020204" pitchFamily="34" charset="0"/>
              </a:rPr>
              <a:t>/</a:t>
            </a:r>
            <a:r>
              <a:rPr lang="de-CH" sz="1200" b="1" dirty="0" err="1" smtClean="0">
                <a:cs typeface="Arial" panose="020B0604020202020204" pitchFamily="34" charset="0"/>
              </a:rPr>
              <a:t>inducing</a:t>
            </a:r>
            <a:r>
              <a:rPr lang="de-CH" sz="1200" b="1" dirty="0" smtClean="0">
                <a:cs typeface="Arial" panose="020B0604020202020204" pitchFamily="34" charset="0"/>
              </a:rPr>
              <a:t> </a:t>
            </a:r>
            <a:r>
              <a:rPr lang="de-CH" sz="1200" b="1" dirty="0" err="1">
                <a:cs typeface="Arial" panose="020B0604020202020204" pitchFamily="34" charset="0"/>
              </a:rPr>
              <a:t>effect</a:t>
            </a:r>
            <a:r>
              <a:rPr lang="de-CH" sz="1200" b="1" dirty="0">
                <a:cs typeface="Arial" panose="020B0604020202020204" pitchFamily="34" charset="0"/>
              </a:rPr>
              <a:t> on P-</a:t>
            </a:r>
            <a:r>
              <a:rPr lang="de-CH" sz="1200" b="1" dirty="0" err="1">
                <a:cs typeface="Arial" panose="020B0604020202020204" pitchFamily="34" charset="0"/>
              </a:rPr>
              <a:t>gp</a:t>
            </a:r>
            <a:endParaRPr lang="de-CH" sz="1200" b="1" dirty="0">
              <a:cs typeface="Arial" panose="020B0604020202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8438356" y="5111234"/>
            <a:ext cx="2634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err="1" smtClean="0">
                <a:cs typeface="Arial" panose="020B0604020202020204" pitchFamily="34" charset="0"/>
              </a:rPr>
              <a:t>Cobi</a:t>
            </a:r>
            <a:r>
              <a:rPr lang="de-CH" sz="1200" b="1" dirty="0" smtClean="0">
                <a:cs typeface="Arial" panose="020B0604020202020204" pitchFamily="34" charset="0"/>
              </a:rPr>
              <a:t>: </a:t>
            </a:r>
            <a:r>
              <a:rPr lang="de-CH" sz="1200" b="1" dirty="0" err="1" smtClean="0">
                <a:cs typeface="Arial" panose="020B0604020202020204" pitchFamily="34" charset="0"/>
              </a:rPr>
              <a:t>only</a:t>
            </a:r>
            <a:r>
              <a:rPr lang="de-CH" sz="1200" b="1" dirty="0" smtClean="0">
                <a:cs typeface="Arial" panose="020B0604020202020204" pitchFamily="34" charset="0"/>
              </a:rPr>
              <a:t> </a:t>
            </a:r>
            <a:r>
              <a:rPr lang="de-CH" sz="1200" b="1" dirty="0" err="1">
                <a:cs typeface="Arial" panose="020B0604020202020204" pitchFamily="34" charset="0"/>
              </a:rPr>
              <a:t>inhibitory</a:t>
            </a:r>
            <a:r>
              <a:rPr lang="de-CH" sz="1200" b="1" dirty="0">
                <a:cs typeface="Arial" panose="020B0604020202020204" pitchFamily="34" charset="0"/>
              </a:rPr>
              <a:t> </a:t>
            </a:r>
            <a:r>
              <a:rPr lang="de-CH" sz="1200" b="1" dirty="0" err="1">
                <a:cs typeface="Arial" panose="020B0604020202020204" pitchFamily="34" charset="0"/>
              </a:rPr>
              <a:t>effect</a:t>
            </a:r>
            <a:r>
              <a:rPr lang="de-CH" sz="1200" b="1" dirty="0">
                <a:cs typeface="Arial" panose="020B0604020202020204" pitchFamily="34" charset="0"/>
              </a:rPr>
              <a:t> on P-</a:t>
            </a:r>
            <a:r>
              <a:rPr lang="de-CH" sz="1200" b="1" dirty="0" err="1">
                <a:cs typeface="Arial" panose="020B0604020202020204" pitchFamily="34" charset="0"/>
              </a:rPr>
              <a:t>gp</a:t>
            </a:r>
            <a:endParaRPr lang="de-CH" sz="1200" b="1" dirty="0">
              <a:cs typeface="Arial" panose="020B0604020202020204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6013105" y="4473578"/>
            <a:ext cx="1562208" cy="373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Rechteck 28"/>
          <p:cNvSpPr/>
          <p:nvPr/>
        </p:nvSpPr>
        <p:spPr>
          <a:xfrm>
            <a:off x="8677530" y="4447870"/>
            <a:ext cx="1616451" cy="351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Textfeld 15"/>
          <p:cNvSpPr txBox="1"/>
          <p:nvPr/>
        </p:nvSpPr>
        <p:spPr>
          <a:xfrm>
            <a:off x="8438356" y="1130032"/>
            <a:ext cx="2425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 err="1">
                <a:solidFill>
                  <a:srgbClr val="0070C0"/>
                </a:solidFill>
                <a:cs typeface="Arial" panose="020B0604020202020204" pitchFamily="34" charset="0"/>
              </a:rPr>
              <a:t>dabigatran</a:t>
            </a:r>
            <a:r>
              <a:rPr lang="de-CH" sz="1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de-CH" sz="1200" b="1" dirty="0" err="1">
                <a:solidFill>
                  <a:srgbClr val="0070C0"/>
                </a:solidFill>
                <a:cs typeface="Arial" panose="020B0604020202020204" pitchFamily="34" charset="0"/>
              </a:rPr>
              <a:t>alone</a:t>
            </a:r>
            <a:endParaRPr lang="de-CH" sz="12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r>
              <a:rPr lang="de-CH" sz="1200" b="1" dirty="0" err="1">
                <a:solidFill>
                  <a:schemeClr val="accent3"/>
                </a:solidFill>
                <a:cs typeface="Arial" panose="020B0604020202020204" pitchFamily="34" charset="0"/>
              </a:rPr>
              <a:t>dabigatran</a:t>
            </a:r>
            <a:r>
              <a:rPr lang="de-CH" sz="1200" b="1" dirty="0">
                <a:solidFill>
                  <a:schemeClr val="accent3"/>
                </a:solidFill>
                <a:cs typeface="Arial" panose="020B0604020202020204" pitchFamily="34" charset="0"/>
              </a:rPr>
              <a:t>  </a:t>
            </a:r>
            <a:r>
              <a:rPr lang="de-CH" sz="1200" b="1" dirty="0" err="1">
                <a:solidFill>
                  <a:schemeClr val="accent3"/>
                </a:solidFill>
                <a:cs typeface="Arial" panose="020B0604020202020204" pitchFamily="34" charset="0"/>
              </a:rPr>
              <a:t>adm</a:t>
            </a:r>
            <a:r>
              <a:rPr lang="de-CH" sz="1200" b="1" dirty="0">
                <a:solidFill>
                  <a:schemeClr val="accent3"/>
                </a:solidFill>
                <a:cs typeface="Arial" panose="020B0604020202020204" pitchFamily="34" charset="0"/>
              </a:rPr>
              <a:t> 2 h </a:t>
            </a:r>
            <a:r>
              <a:rPr lang="de-CH" sz="1200" b="1" dirty="0" err="1">
                <a:solidFill>
                  <a:schemeClr val="accent3"/>
                </a:solidFill>
                <a:cs typeface="Arial" panose="020B0604020202020204" pitchFamily="34" charset="0"/>
              </a:rPr>
              <a:t>before</a:t>
            </a:r>
            <a:r>
              <a:rPr lang="de-CH" sz="1200" b="1" dirty="0">
                <a:solidFill>
                  <a:schemeClr val="accent3"/>
                </a:solidFill>
                <a:cs typeface="Arial" panose="020B0604020202020204" pitchFamily="34" charset="0"/>
              </a:rPr>
              <a:t> </a:t>
            </a:r>
            <a:r>
              <a:rPr lang="de-CH" sz="1200" b="1" dirty="0" err="1">
                <a:solidFill>
                  <a:schemeClr val="accent3"/>
                </a:solidFill>
                <a:cs typeface="Arial" panose="020B0604020202020204" pitchFamily="34" charset="0"/>
              </a:rPr>
              <a:t>Cobi</a:t>
            </a:r>
            <a:endParaRPr lang="de-CH" sz="1200" b="1" dirty="0">
              <a:solidFill>
                <a:schemeClr val="accent3"/>
              </a:solidFill>
              <a:cs typeface="Arial" panose="020B0604020202020204" pitchFamily="34" charset="0"/>
            </a:endParaRPr>
          </a:p>
          <a:p>
            <a:r>
              <a:rPr lang="de-CH" sz="1200" b="1" dirty="0" err="1">
                <a:solidFill>
                  <a:srgbClr val="C00000"/>
                </a:solidFill>
                <a:cs typeface="Arial" panose="020B0604020202020204" pitchFamily="34" charset="0"/>
              </a:rPr>
              <a:t>dabigatran</a:t>
            </a:r>
            <a:r>
              <a:rPr lang="de-CH" sz="12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de-CH" sz="1200" b="1" dirty="0" err="1">
                <a:solidFill>
                  <a:srgbClr val="C00000"/>
                </a:solidFill>
                <a:cs typeface="Arial" panose="020B0604020202020204" pitchFamily="34" charset="0"/>
              </a:rPr>
              <a:t>adm</a:t>
            </a:r>
            <a:r>
              <a:rPr lang="de-CH" sz="12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de-CH" sz="1200" b="1" dirty="0" err="1">
                <a:solidFill>
                  <a:srgbClr val="C00000"/>
                </a:solidFill>
                <a:cs typeface="Arial" panose="020B0604020202020204" pitchFamily="34" charset="0"/>
              </a:rPr>
              <a:t>together</a:t>
            </a:r>
            <a:r>
              <a:rPr lang="de-CH" sz="12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de-CH" sz="1200" b="1" dirty="0" err="1">
                <a:solidFill>
                  <a:srgbClr val="C00000"/>
                </a:solidFill>
                <a:cs typeface="Arial" panose="020B0604020202020204" pitchFamily="34" charset="0"/>
              </a:rPr>
              <a:t>with</a:t>
            </a:r>
            <a:r>
              <a:rPr lang="de-CH" sz="12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de-CH" sz="1200" b="1" dirty="0" err="1">
                <a:solidFill>
                  <a:srgbClr val="C00000"/>
                </a:solidFill>
                <a:cs typeface="Arial" panose="020B0604020202020204" pitchFamily="34" charset="0"/>
              </a:rPr>
              <a:t>Cobi</a:t>
            </a:r>
            <a:endParaRPr lang="de-CH" sz="12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804532" y="1076743"/>
            <a:ext cx="2391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 err="1">
                <a:solidFill>
                  <a:srgbClr val="0070C0"/>
                </a:solidFill>
                <a:cs typeface="Arial" panose="020B0604020202020204" pitchFamily="34" charset="0"/>
              </a:rPr>
              <a:t>dabigatran</a:t>
            </a:r>
            <a:r>
              <a:rPr lang="de-CH" sz="1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de-CH" sz="1200" b="1" dirty="0" err="1">
                <a:solidFill>
                  <a:srgbClr val="0070C0"/>
                </a:solidFill>
                <a:cs typeface="Arial" panose="020B0604020202020204" pitchFamily="34" charset="0"/>
              </a:rPr>
              <a:t>alone</a:t>
            </a:r>
            <a:endParaRPr lang="de-CH" sz="12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r>
              <a:rPr lang="de-CH" sz="1200" b="1" dirty="0" err="1">
                <a:solidFill>
                  <a:schemeClr val="accent3"/>
                </a:solidFill>
                <a:cs typeface="Arial" panose="020B0604020202020204" pitchFamily="34" charset="0"/>
              </a:rPr>
              <a:t>dabigatran</a:t>
            </a:r>
            <a:r>
              <a:rPr lang="de-CH" sz="1200" b="1" dirty="0">
                <a:solidFill>
                  <a:schemeClr val="accent3"/>
                </a:solidFill>
                <a:cs typeface="Arial" panose="020B0604020202020204" pitchFamily="34" charset="0"/>
              </a:rPr>
              <a:t>  </a:t>
            </a:r>
            <a:r>
              <a:rPr lang="de-CH" sz="1200" b="1" dirty="0" err="1">
                <a:solidFill>
                  <a:schemeClr val="accent3"/>
                </a:solidFill>
                <a:cs typeface="Arial" panose="020B0604020202020204" pitchFamily="34" charset="0"/>
              </a:rPr>
              <a:t>adm</a:t>
            </a:r>
            <a:r>
              <a:rPr lang="de-CH" sz="1200" b="1" dirty="0">
                <a:solidFill>
                  <a:schemeClr val="accent3"/>
                </a:solidFill>
                <a:cs typeface="Arial" panose="020B0604020202020204" pitchFamily="34" charset="0"/>
              </a:rPr>
              <a:t> 2 h </a:t>
            </a:r>
            <a:r>
              <a:rPr lang="de-CH" sz="1200" b="1" dirty="0" err="1">
                <a:solidFill>
                  <a:schemeClr val="accent3"/>
                </a:solidFill>
                <a:cs typeface="Arial" panose="020B0604020202020204" pitchFamily="34" charset="0"/>
              </a:rPr>
              <a:t>before</a:t>
            </a:r>
            <a:r>
              <a:rPr lang="de-CH" sz="1200" b="1" dirty="0">
                <a:solidFill>
                  <a:schemeClr val="accent3"/>
                </a:solidFill>
                <a:cs typeface="Arial" panose="020B0604020202020204" pitchFamily="34" charset="0"/>
              </a:rPr>
              <a:t> RTV</a:t>
            </a:r>
          </a:p>
          <a:p>
            <a:r>
              <a:rPr lang="de-CH" sz="1200" b="1" dirty="0" err="1">
                <a:solidFill>
                  <a:srgbClr val="C00000"/>
                </a:solidFill>
                <a:cs typeface="Arial" panose="020B0604020202020204" pitchFamily="34" charset="0"/>
              </a:rPr>
              <a:t>dabigatran</a:t>
            </a:r>
            <a:r>
              <a:rPr lang="de-CH" sz="12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de-CH" sz="1200" b="1" dirty="0" err="1">
                <a:solidFill>
                  <a:srgbClr val="C00000"/>
                </a:solidFill>
                <a:cs typeface="Arial" panose="020B0604020202020204" pitchFamily="34" charset="0"/>
              </a:rPr>
              <a:t>adm</a:t>
            </a:r>
            <a:r>
              <a:rPr lang="de-CH" sz="12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de-CH" sz="1200" b="1" dirty="0" err="1">
                <a:solidFill>
                  <a:srgbClr val="C00000"/>
                </a:solidFill>
                <a:cs typeface="Arial" panose="020B0604020202020204" pitchFamily="34" charset="0"/>
              </a:rPr>
              <a:t>together</a:t>
            </a:r>
            <a:r>
              <a:rPr lang="de-CH" sz="12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de-CH" sz="1200" b="1" dirty="0" err="1">
                <a:solidFill>
                  <a:srgbClr val="C00000"/>
                </a:solidFill>
                <a:cs typeface="Arial" panose="020B0604020202020204" pitchFamily="34" charset="0"/>
              </a:rPr>
              <a:t>with</a:t>
            </a:r>
            <a:r>
              <a:rPr lang="de-CH" sz="1200" b="1" dirty="0">
                <a:solidFill>
                  <a:srgbClr val="C00000"/>
                </a:solidFill>
                <a:cs typeface="Arial" panose="020B0604020202020204" pitchFamily="34" charset="0"/>
              </a:rPr>
              <a:t> RTV</a:t>
            </a:r>
          </a:p>
        </p:txBody>
      </p:sp>
      <p:sp>
        <p:nvSpPr>
          <p:cNvPr id="35" name="Line 3"/>
          <p:cNvSpPr>
            <a:spLocks noChangeShapeType="1"/>
          </p:cNvSpPr>
          <p:nvPr/>
        </p:nvSpPr>
        <p:spPr bwMode="auto">
          <a:xfrm>
            <a:off x="767408" y="692697"/>
            <a:ext cx="10657184" cy="0"/>
          </a:xfrm>
          <a:prstGeom prst="line">
            <a:avLst/>
          </a:prstGeom>
          <a:noFill/>
          <a:ln w="28575">
            <a:solidFill>
              <a:srgbClr val="025B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695400" y="186393"/>
            <a:ext cx="113052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CH" altLang="de-DE" sz="2800" b="1" dirty="0" err="1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Anticoagulants</a:t>
            </a:r>
            <a:r>
              <a:rPr lang="de-CH" altLang="de-DE" sz="2800" b="1" dirty="0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+ </a:t>
            </a:r>
            <a:r>
              <a:rPr lang="de-CH" altLang="de-DE" sz="2800" b="1" dirty="0" err="1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ritonavir</a:t>
            </a:r>
            <a:r>
              <a:rPr lang="de-CH" altLang="de-DE" sz="2800" b="1" dirty="0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sz="2800" b="1" dirty="0" err="1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or</a:t>
            </a:r>
            <a:r>
              <a:rPr lang="de-CH" altLang="de-DE" sz="2800" b="1" dirty="0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sz="2800" b="1" dirty="0" err="1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cobicistat</a:t>
            </a:r>
            <a:r>
              <a:rPr lang="de-CH" altLang="de-DE" sz="2800" b="1" dirty="0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sz="2800" b="1" dirty="0" err="1" smtClean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boosting</a:t>
            </a:r>
            <a:endParaRPr lang="de-CH" altLang="de-DE" sz="2800" b="1" dirty="0">
              <a:solidFill>
                <a:srgbClr val="025B9E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710314" y="5462802"/>
            <a:ext cx="11146326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 smtClean="0">
                <a:solidFill>
                  <a:schemeClr val="bg2">
                    <a:lumMod val="25000"/>
                  </a:schemeClr>
                </a:solidFill>
              </a:rPr>
              <a:t>boosted</a:t>
            </a: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bg2">
                    <a:lumMod val="25000"/>
                  </a:schemeClr>
                </a:solidFill>
              </a:rPr>
              <a:t>regimens</a:t>
            </a: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de-CH" dirty="0" err="1" smtClean="0">
                <a:solidFill>
                  <a:schemeClr val="bg2">
                    <a:lumMod val="25000"/>
                  </a:schemeClr>
                </a:solidFill>
              </a:rPr>
              <a:t>use</a:t>
            </a: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bg2">
                    <a:lumMod val="25000"/>
                  </a:schemeClr>
                </a:solidFill>
              </a:rPr>
              <a:t>vitamin</a:t>
            </a: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 K </a:t>
            </a:r>
            <a:r>
              <a:rPr lang="de-CH" dirty="0" err="1" smtClean="0">
                <a:solidFill>
                  <a:schemeClr val="bg2">
                    <a:lumMod val="25000"/>
                  </a:schemeClr>
                </a:solidFill>
              </a:rPr>
              <a:t>antagonists</a:t>
            </a: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bg2">
                    <a:lumMod val="25000"/>
                  </a:schemeClr>
                </a:solidFill>
              </a:rPr>
              <a:t>and</a:t>
            </a: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bg2">
                    <a:lumMod val="25000"/>
                  </a:schemeClr>
                </a:solidFill>
              </a:rPr>
              <a:t>monitor</a:t>
            </a: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 INR </a:t>
            </a:r>
            <a:r>
              <a:rPr lang="de-CH" dirty="0" err="1" smtClean="0">
                <a:solidFill>
                  <a:schemeClr val="bg2">
                    <a:lumMod val="25000"/>
                  </a:schemeClr>
                </a:solidFill>
              </a:rPr>
              <a:t>or</a:t>
            </a: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bg2">
                    <a:lumMod val="25000"/>
                  </a:schemeClr>
                </a:solidFill>
              </a:rPr>
              <a:t>use</a:t>
            </a: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bg2">
                    <a:lumMod val="25000"/>
                  </a:schemeClr>
                </a:solidFill>
              </a:rPr>
              <a:t>heparin</a:t>
            </a: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 derivatives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>
                <a:solidFill>
                  <a:schemeClr val="bg2">
                    <a:lumMod val="25000"/>
                  </a:schemeClr>
                </a:solidFill>
              </a:rPr>
              <a:t>boosted</a:t>
            </a:r>
            <a:r>
              <a:rPr lang="de-CH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bg2">
                    <a:lumMod val="25000"/>
                  </a:schemeClr>
                </a:solidFill>
              </a:rPr>
              <a:t>regimens</a:t>
            </a: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de-CH" dirty="0" err="1" smtClean="0">
                <a:solidFill>
                  <a:schemeClr val="bg2">
                    <a:lumMod val="25000"/>
                  </a:schemeClr>
                </a:solidFill>
              </a:rPr>
              <a:t>avoid</a:t>
            </a: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bg2">
                    <a:lumMod val="25000"/>
                  </a:schemeClr>
                </a:solidFill>
              </a:rPr>
              <a:t>rivaroxaban</a:t>
            </a: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de-CH" dirty="0" err="1" smtClean="0">
                <a:solidFill>
                  <a:schemeClr val="bg2">
                    <a:lumMod val="25000"/>
                  </a:schemeClr>
                </a:solidFill>
              </a:rPr>
              <a:t>apixaban</a:t>
            </a: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de-CH" dirty="0" err="1" smtClean="0">
                <a:solidFill>
                  <a:schemeClr val="bg2">
                    <a:lumMod val="25000"/>
                  </a:schemeClr>
                </a:solidFill>
              </a:rPr>
              <a:t>Possible</a:t>
            </a: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bg2">
                    <a:lumMod val="25000"/>
                  </a:schemeClr>
                </a:solidFill>
              </a:rPr>
              <a:t>to</a:t>
            </a: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bg2">
                    <a:lumMod val="25000"/>
                  </a:schemeClr>
                </a:solidFill>
              </a:rPr>
              <a:t>coadminister</a:t>
            </a: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 PI/</a:t>
            </a:r>
            <a:r>
              <a:rPr lang="de-CH" b="1" dirty="0" smtClean="0">
                <a:solidFill>
                  <a:schemeClr val="bg2">
                    <a:lumMod val="25000"/>
                  </a:schemeClr>
                </a:solidFill>
              </a:rPr>
              <a:t>r </a:t>
            </a:r>
            <a:r>
              <a:rPr lang="de-CH" dirty="0" err="1" smtClean="0">
                <a:solidFill>
                  <a:schemeClr val="bg2">
                    <a:lumMod val="25000"/>
                  </a:schemeClr>
                </a:solidFill>
              </a:rPr>
              <a:t>with</a:t>
            </a: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bg2">
                    <a:lumMod val="25000"/>
                  </a:schemeClr>
                </a:solidFill>
              </a:rPr>
              <a:t>dabigatran</a:t>
            </a:r>
            <a:r>
              <a:rPr lang="de-CH" dirty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de-CH" dirty="0" err="1" smtClean="0">
                <a:solidFill>
                  <a:schemeClr val="bg2">
                    <a:lumMod val="25000"/>
                  </a:schemeClr>
                </a:solidFill>
              </a:rPr>
              <a:t>dosage</a:t>
            </a: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bg2">
                    <a:lumMod val="25000"/>
                  </a:schemeClr>
                </a:solidFill>
              </a:rPr>
              <a:t>adjustment</a:t>
            </a: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bg2">
                    <a:lumMod val="25000"/>
                  </a:schemeClr>
                </a:solidFill>
              </a:rPr>
              <a:t>might</a:t>
            </a: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bg2">
                    <a:lumMod val="25000"/>
                  </a:schemeClr>
                </a:solidFill>
              </a:rPr>
              <a:t>be</a:t>
            </a: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bg2">
                    <a:lumMod val="25000"/>
                  </a:schemeClr>
                </a:solidFill>
              </a:rPr>
              <a:t>needed</a:t>
            </a: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 in </a:t>
            </a:r>
            <a:r>
              <a:rPr lang="de-CH" dirty="0" err="1" smtClean="0">
                <a:solidFill>
                  <a:schemeClr val="bg2">
                    <a:lumMod val="25000"/>
                  </a:schemeClr>
                </a:solidFill>
              </a:rPr>
              <a:t>patients</a:t>
            </a: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bg2">
                    <a:lumMod val="25000"/>
                  </a:schemeClr>
                </a:solidFill>
              </a:rPr>
              <a:t>with</a:t>
            </a: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 mild </a:t>
            </a:r>
            <a:r>
              <a:rPr lang="de-CH" dirty="0" err="1" smtClean="0">
                <a:solidFill>
                  <a:schemeClr val="bg2">
                    <a:lumMod val="25000"/>
                  </a:schemeClr>
                </a:solidFill>
              </a:rPr>
              <a:t>or</a:t>
            </a: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 moderate renal </a:t>
            </a:r>
            <a:r>
              <a:rPr lang="de-CH" dirty="0" err="1" smtClean="0">
                <a:solidFill>
                  <a:schemeClr val="bg2">
                    <a:lumMod val="25000"/>
                  </a:schemeClr>
                </a:solidFill>
              </a:rPr>
              <a:t>impairment</a:t>
            </a: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), </a:t>
            </a:r>
            <a:r>
              <a:rPr lang="de-CH" dirty="0" err="1" smtClean="0">
                <a:solidFill>
                  <a:schemeClr val="bg2">
                    <a:lumMod val="25000"/>
                  </a:schemeClr>
                </a:solidFill>
              </a:rPr>
              <a:t>consider</a:t>
            </a: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 dose </a:t>
            </a:r>
            <a:r>
              <a:rPr lang="de-CH" dirty="0" err="1" smtClean="0">
                <a:solidFill>
                  <a:schemeClr val="bg2">
                    <a:lumMod val="25000"/>
                  </a:schemeClr>
                </a:solidFill>
              </a:rPr>
              <a:t>adjustment</a:t>
            </a: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bg2">
                    <a:lumMod val="25000"/>
                  </a:schemeClr>
                </a:solidFill>
              </a:rPr>
              <a:t>with</a:t>
            </a: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bg2">
                    <a:lumMod val="25000"/>
                  </a:schemeClr>
                </a:solidFill>
              </a:rPr>
              <a:t>edoxaban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6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21" y="1512999"/>
            <a:ext cx="5028050" cy="211488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232975" y="1137838"/>
            <a:ext cx="1851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b="1" dirty="0" err="1"/>
              <a:t>Clopidogrel</a:t>
            </a:r>
            <a:endParaRPr lang="de-CH" b="1" dirty="0"/>
          </a:p>
          <a:p>
            <a:pPr algn="ctr"/>
            <a:r>
              <a:rPr lang="de-CH" b="1" dirty="0" err="1"/>
              <a:t>active</a:t>
            </a:r>
            <a:r>
              <a:rPr lang="de-CH" b="1" dirty="0"/>
              <a:t> </a:t>
            </a:r>
            <a:r>
              <a:rPr lang="de-CH" b="1" dirty="0" err="1"/>
              <a:t>metabolite</a:t>
            </a:r>
            <a:endParaRPr lang="de-CH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3466970" y="1160656"/>
            <a:ext cx="1851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b="1" dirty="0" err="1"/>
              <a:t>Prasugrel</a:t>
            </a:r>
            <a:r>
              <a:rPr lang="de-CH" b="1" dirty="0"/>
              <a:t> </a:t>
            </a:r>
          </a:p>
          <a:p>
            <a:pPr algn="ctr"/>
            <a:r>
              <a:rPr lang="de-CH" b="1" dirty="0" err="1"/>
              <a:t>active</a:t>
            </a:r>
            <a:r>
              <a:rPr lang="de-CH" b="1" dirty="0"/>
              <a:t> </a:t>
            </a:r>
            <a:r>
              <a:rPr lang="de-CH" b="1" dirty="0" err="1"/>
              <a:t>metabolite</a:t>
            </a:r>
            <a:endParaRPr lang="de-CH" b="1" dirty="0"/>
          </a:p>
        </p:txBody>
      </p:sp>
      <p:cxnSp>
        <p:nvCxnSpPr>
          <p:cNvPr id="13" name="Gerader Verbinder 12"/>
          <p:cNvCxnSpPr/>
          <p:nvPr/>
        </p:nvCxnSpPr>
        <p:spPr>
          <a:xfrm>
            <a:off x="826788" y="3857993"/>
            <a:ext cx="310692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827483" y="4077072"/>
            <a:ext cx="310692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1346568" y="3645024"/>
            <a:ext cx="23731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500" dirty="0" err="1"/>
              <a:t>antiplatelet</a:t>
            </a:r>
            <a:r>
              <a:rPr lang="de-CH" sz="1500" dirty="0"/>
              <a:t> </a:t>
            </a:r>
            <a:r>
              <a:rPr lang="de-CH" sz="1500" dirty="0" err="1"/>
              <a:t>drug</a:t>
            </a:r>
            <a:r>
              <a:rPr lang="de-CH" sz="1500" dirty="0"/>
              <a:t> </a:t>
            </a:r>
            <a:r>
              <a:rPr lang="de-CH" sz="1500" dirty="0" err="1"/>
              <a:t>alone</a:t>
            </a:r>
            <a:endParaRPr lang="de-CH" sz="1500" dirty="0"/>
          </a:p>
        </p:txBody>
      </p:sp>
      <p:sp>
        <p:nvSpPr>
          <p:cNvPr id="19" name="Textfeld 18"/>
          <p:cNvSpPr txBox="1"/>
          <p:nvPr/>
        </p:nvSpPr>
        <p:spPr>
          <a:xfrm>
            <a:off x="1346568" y="3892260"/>
            <a:ext cx="44338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500" dirty="0" err="1"/>
              <a:t>antiplatelet</a:t>
            </a:r>
            <a:r>
              <a:rPr lang="de-CH" sz="1500" dirty="0"/>
              <a:t> </a:t>
            </a:r>
            <a:r>
              <a:rPr lang="de-CH" sz="1500" dirty="0" err="1"/>
              <a:t>drug</a:t>
            </a:r>
            <a:r>
              <a:rPr lang="de-CH" sz="1500" dirty="0"/>
              <a:t> + RTV/</a:t>
            </a:r>
            <a:r>
              <a:rPr lang="de-CH" sz="1500" dirty="0" err="1"/>
              <a:t>Cobicistat</a:t>
            </a:r>
            <a:r>
              <a:rPr lang="de-CH" sz="1500" dirty="0"/>
              <a:t> </a:t>
            </a:r>
            <a:r>
              <a:rPr lang="de-CH" sz="1500" dirty="0" err="1"/>
              <a:t>boosted</a:t>
            </a:r>
            <a:r>
              <a:rPr lang="de-CH" sz="1500" dirty="0"/>
              <a:t> </a:t>
            </a:r>
            <a:r>
              <a:rPr lang="de-CH" sz="1500" dirty="0" err="1"/>
              <a:t>regimen</a:t>
            </a:r>
            <a:endParaRPr lang="de-CH" sz="1500" dirty="0"/>
          </a:p>
        </p:txBody>
      </p:sp>
      <p:sp>
        <p:nvSpPr>
          <p:cNvPr id="16" name="Textfeld 15"/>
          <p:cNvSpPr txBox="1"/>
          <p:nvPr/>
        </p:nvSpPr>
        <p:spPr>
          <a:xfrm>
            <a:off x="1960198" y="1945368"/>
            <a:ext cx="1250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rgbClr val="FA6A66"/>
                </a:solidFill>
              </a:rPr>
              <a:t>AUC -69%</a:t>
            </a:r>
          </a:p>
        </p:txBody>
      </p:sp>
      <p:sp>
        <p:nvSpPr>
          <p:cNvPr id="18" name="Pfeil nach unten 17"/>
          <p:cNvSpPr/>
          <p:nvPr/>
        </p:nvSpPr>
        <p:spPr>
          <a:xfrm>
            <a:off x="1964539" y="2590826"/>
            <a:ext cx="124037" cy="439885"/>
          </a:xfrm>
          <a:prstGeom prst="downArrow">
            <a:avLst/>
          </a:prstGeom>
          <a:solidFill>
            <a:srgbClr val="FA6A66"/>
          </a:solidFill>
          <a:ln>
            <a:solidFill>
              <a:srgbClr val="FA6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Textfeld 21"/>
          <p:cNvSpPr txBox="1"/>
          <p:nvPr/>
        </p:nvSpPr>
        <p:spPr>
          <a:xfrm>
            <a:off x="4151784" y="1938957"/>
            <a:ext cx="1432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rgbClr val="FA6A66"/>
                </a:solidFill>
              </a:rPr>
              <a:t>AUC -52%</a:t>
            </a:r>
          </a:p>
        </p:txBody>
      </p:sp>
      <p:sp>
        <p:nvSpPr>
          <p:cNvPr id="23" name="Pfeil nach unten 22"/>
          <p:cNvSpPr/>
          <p:nvPr/>
        </p:nvSpPr>
        <p:spPr>
          <a:xfrm>
            <a:off x="4269708" y="2478172"/>
            <a:ext cx="124037" cy="439885"/>
          </a:xfrm>
          <a:prstGeom prst="downArrow">
            <a:avLst/>
          </a:prstGeom>
          <a:solidFill>
            <a:srgbClr val="FA6A66"/>
          </a:solidFill>
          <a:ln>
            <a:solidFill>
              <a:srgbClr val="FA6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Textfeld 19"/>
          <p:cNvSpPr txBox="1"/>
          <p:nvPr/>
        </p:nvSpPr>
        <p:spPr>
          <a:xfrm>
            <a:off x="695400" y="791324"/>
            <a:ext cx="103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PK </a:t>
            </a:r>
            <a:r>
              <a:rPr lang="de-CH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effect</a:t>
            </a:r>
            <a:endParaRPr lang="de-CH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 Box 252"/>
          <p:cNvSpPr txBox="1">
            <a:spLocks noChangeArrowheads="1"/>
          </p:cNvSpPr>
          <p:nvPr/>
        </p:nvSpPr>
        <p:spPr bwMode="auto">
          <a:xfrm>
            <a:off x="1487488" y="6370883"/>
            <a:ext cx="106035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CH" sz="1400" dirty="0" err="1">
                <a:latin typeface="+mn-lt"/>
                <a:cs typeface="Arial" panose="020B0604020202020204" pitchFamily="34" charset="0"/>
              </a:rPr>
              <a:t>Marsousi</a:t>
            </a:r>
            <a:r>
              <a:rPr lang="de-CH" sz="1400" dirty="0">
                <a:latin typeface="+mn-lt"/>
                <a:cs typeface="Arial" panose="020B0604020202020204" pitchFamily="34" charset="0"/>
              </a:rPr>
              <a:t> N et al. Clin </a:t>
            </a:r>
            <a:r>
              <a:rPr lang="de-CH" sz="1400" dirty="0" err="1">
                <a:latin typeface="+mn-lt"/>
                <a:cs typeface="Arial" panose="020B0604020202020204" pitchFamily="34" charset="0"/>
              </a:rPr>
              <a:t>Pharmacokinet</a:t>
            </a:r>
            <a:r>
              <a:rPr lang="de-CH" sz="1400" dirty="0">
                <a:latin typeface="+mn-lt"/>
                <a:cs typeface="Arial" panose="020B0604020202020204" pitchFamily="34" charset="0"/>
              </a:rPr>
              <a:t> 2018; </a:t>
            </a:r>
            <a:r>
              <a:rPr lang="de-CH" sz="1400" dirty="0" err="1">
                <a:latin typeface="+mn-lt"/>
                <a:cs typeface="Arial" panose="020B0604020202020204" pitchFamily="34" charset="0"/>
              </a:rPr>
              <a:t>Itkonen</a:t>
            </a:r>
            <a:r>
              <a:rPr lang="de-CH" sz="1400" dirty="0">
                <a:latin typeface="+mn-lt"/>
                <a:cs typeface="Arial" panose="020B0604020202020204" pitchFamily="34" charset="0"/>
              </a:rPr>
              <a:t> MK et al. Clin </a:t>
            </a:r>
            <a:r>
              <a:rPr lang="de-CH" sz="1400" dirty="0" err="1">
                <a:latin typeface="+mn-lt"/>
                <a:cs typeface="Arial" panose="020B0604020202020204" pitchFamily="34" charset="0"/>
              </a:rPr>
              <a:t>Pharmacol</a:t>
            </a:r>
            <a:r>
              <a:rPr lang="de-CH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+mn-lt"/>
                <a:cs typeface="Arial" panose="020B0604020202020204" pitchFamily="34" charset="0"/>
              </a:rPr>
              <a:t>Ther</a:t>
            </a:r>
            <a:r>
              <a:rPr lang="de-CH" sz="1400" dirty="0">
                <a:latin typeface="+mn-lt"/>
                <a:cs typeface="Arial" panose="020B0604020202020204" pitchFamily="34" charset="0"/>
              </a:rPr>
              <a:t> 2018, Bravo I et al. BJCP </a:t>
            </a:r>
            <a:r>
              <a:rPr lang="de-CH" sz="1400" dirty="0" smtClean="0">
                <a:latin typeface="+mn-lt"/>
                <a:cs typeface="Arial" panose="020B0604020202020204" pitchFamily="34" charset="0"/>
              </a:rPr>
              <a:t>2018, www.hiv-druginteractions.org </a:t>
            </a:r>
            <a:endParaRPr lang="de-CH" sz="1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67408" y="4243154"/>
            <a:ext cx="4927763" cy="7232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500" dirty="0"/>
              <a:t>Second </a:t>
            </a:r>
            <a:r>
              <a:rPr lang="de-CH" sz="1500" dirty="0" err="1"/>
              <a:t>independent</a:t>
            </a:r>
            <a:r>
              <a:rPr lang="de-CH" sz="1500" dirty="0"/>
              <a:t> </a:t>
            </a:r>
            <a:r>
              <a:rPr lang="de-CH" sz="1500" dirty="0" err="1"/>
              <a:t>clinical</a:t>
            </a:r>
            <a:r>
              <a:rPr lang="de-CH" sz="1500" dirty="0"/>
              <a:t> </a:t>
            </a:r>
            <a:r>
              <a:rPr lang="de-CH" sz="1500" dirty="0" err="1"/>
              <a:t>study</a:t>
            </a:r>
            <a:r>
              <a:rPr lang="de-CH" sz="1500" dirty="0"/>
              <a:t>:</a:t>
            </a:r>
            <a:endParaRPr lang="de-CH" sz="800" dirty="0"/>
          </a:p>
          <a:p>
            <a:r>
              <a:rPr lang="de-CH" sz="1500" dirty="0" err="1"/>
              <a:t>clopidogrel</a:t>
            </a:r>
            <a:r>
              <a:rPr lang="de-CH" sz="1500" dirty="0"/>
              <a:t> + RTV </a:t>
            </a:r>
            <a:r>
              <a:rPr lang="de-CH" sz="1500" dirty="0">
                <a:sym typeface="Wingdings" panose="05000000000000000000" pitchFamily="2" charset="2"/>
              </a:rPr>
              <a:t>  </a:t>
            </a:r>
            <a:r>
              <a:rPr lang="de-CH" sz="1500" dirty="0" err="1"/>
              <a:t>clopidogrel</a:t>
            </a:r>
            <a:r>
              <a:rPr lang="de-CH" sz="1500" dirty="0"/>
              <a:t> </a:t>
            </a:r>
            <a:r>
              <a:rPr lang="de-CH" sz="1500" dirty="0" err="1"/>
              <a:t>active</a:t>
            </a:r>
            <a:r>
              <a:rPr lang="de-CH" sz="1500" dirty="0"/>
              <a:t> </a:t>
            </a:r>
            <a:r>
              <a:rPr lang="de-CH" sz="1500" dirty="0" err="1"/>
              <a:t>met</a:t>
            </a:r>
            <a:r>
              <a:rPr lang="de-CH" sz="1500" dirty="0"/>
              <a:t>. </a:t>
            </a:r>
            <a:r>
              <a:rPr lang="de-CH" sz="1500" b="1" dirty="0"/>
              <a:t>AUC -49%</a:t>
            </a:r>
          </a:p>
          <a:p>
            <a:endParaRPr lang="de-CH" sz="1100" b="1" dirty="0"/>
          </a:p>
        </p:txBody>
      </p:sp>
      <p:sp>
        <p:nvSpPr>
          <p:cNvPr id="5" name="Rechteck 4"/>
          <p:cNvSpPr/>
          <p:nvPr/>
        </p:nvSpPr>
        <p:spPr>
          <a:xfrm>
            <a:off x="6672064" y="836713"/>
            <a:ext cx="990312" cy="484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767408" y="692697"/>
            <a:ext cx="10657184" cy="0"/>
          </a:xfrm>
          <a:prstGeom prst="line">
            <a:avLst/>
          </a:prstGeom>
          <a:noFill/>
          <a:ln w="28575">
            <a:solidFill>
              <a:srgbClr val="025B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cxnSp>
        <p:nvCxnSpPr>
          <p:cNvPr id="26" name="Gerader Verbinder 25"/>
          <p:cNvCxnSpPr/>
          <p:nvPr/>
        </p:nvCxnSpPr>
        <p:spPr>
          <a:xfrm>
            <a:off x="5879976" y="1160656"/>
            <a:ext cx="0" cy="363649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6085245" y="786220"/>
            <a:ext cx="5267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PD </a:t>
            </a:r>
            <a:r>
              <a:rPr lang="de-CH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effect</a:t>
            </a:r>
            <a:r>
              <a:rPr lang="de-CH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de-CH" sz="1400" dirty="0"/>
              <a:t>(</a:t>
            </a:r>
            <a:r>
              <a:rPr lang="de-CH" sz="1400" dirty="0" err="1"/>
              <a:t>platelet</a:t>
            </a:r>
            <a:r>
              <a:rPr lang="de-CH" sz="1400" dirty="0"/>
              <a:t> </a:t>
            </a:r>
            <a:r>
              <a:rPr lang="de-CH" sz="1400" dirty="0" err="1"/>
              <a:t>receptor</a:t>
            </a:r>
            <a:r>
              <a:rPr lang="de-CH" sz="1400" dirty="0"/>
              <a:t> </a:t>
            </a:r>
            <a:r>
              <a:rPr lang="de-CH" sz="1400" dirty="0" err="1"/>
              <a:t>blockade</a:t>
            </a:r>
            <a:r>
              <a:rPr lang="de-CH" sz="1400" dirty="0"/>
              <a:t> </a:t>
            </a:r>
            <a:r>
              <a:rPr lang="de-CH" sz="1400" dirty="0" err="1"/>
              <a:t>measured</a:t>
            </a:r>
            <a:r>
              <a:rPr lang="de-CH" sz="1400" dirty="0"/>
              <a:t> </a:t>
            </a:r>
            <a:r>
              <a:rPr lang="de-CH" sz="1400" dirty="0" err="1"/>
              <a:t>with</a:t>
            </a:r>
            <a:r>
              <a:rPr lang="de-CH" sz="1400" dirty="0"/>
              <a:t> </a:t>
            </a:r>
            <a:r>
              <a:rPr lang="de-CH" sz="1400" dirty="0" err="1"/>
              <a:t>VerifyNow</a:t>
            </a:r>
            <a:r>
              <a:rPr lang="de-CH" sz="1400" b="1" dirty="0"/>
              <a:t>®</a:t>
            </a:r>
            <a:r>
              <a:rPr lang="de-CH" sz="1400" dirty="0"/>
              <a:t>) </a:t>
            </a:r>
            <a:endParaRPr lang="de-CH" sz="1400" b="1" dirty="0"/>
          </a:p>
        </p:txBody>
      </p:sp>
      <p:sp>
        <p:nvSpPr>
          <p:cNvPr id="30" name="Textfeld 29"/>
          <p:cNvSpPr txBox="1"/>
          <p:nvPr/>
        </p:nvSpPr>
        <p:spPr>
          <a:xfrm>
            <a:off x="6109008" y="4211371"/>
            <a:ext cx="4927763" cy="784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500" dirty="0"/>
              <a:t>Second </a:t>
            </a:r>
            <a:r>
              <a:rPr lang="de-CH" sz="1500" dirty="0" err="1"/>
              <a:t>independent</a:t>
            </a:r>
            <a:r>
              <a:rPr lang="de-CH" sz="1500" dirty="0"/>
              <a:t> </a:t>
            </a:r>
            <a:r>
              <a:rPr lang="de-CH" sz="1500" dirty="0" err="1"/>
              <a:t>clinical</a:t>
            </a:r>
            <a:r>
              <a:rPr lang="de-CH" sz="1500" dirty="0"/>
              <a:t> </a:t>
            </a:r>
            <a:r>
              <a:rPr lang="de-CH" sz="1500" dirty="0" err="1"/>
              <a:t>study</a:t>
            </a:r>
            <a:r>
              <a:rPr lang="de-CH" sz="1500" dirty="0"/>
              <a:t>:</a:t>
            </a:r>
          </a:p>
          <a:p>
            <a:r>
              <a:rPr lang="de-CH" sz="1500" dirty="0" err="1"/>
              <a:t>platelet</a:t>
            </a:r>
            <a:r>
              <a:rPr lang="de-CH" sz="1500" dirty="0"/>
              <a:t> </a:t>
            </a:r>
            <a:r>
              <a:rPr lang="de-CH" sz="1500" dirty="0" err="1"/>
              <a:t>aggregation</a:t>
            </a:r>
            <a:r>
              <a:rPr lang="de-CH" sz="1500" dirty="0"/>
              <a:t> </a:t>
            </a:r>
            <a:r>
              <a:rPr lang="de-CH" sz="1500" dirty="0" err="1"/>
              <a:t>inhibition</a:t>
            </a:r>
            <a:r>
              <a:rPr lang="de-CH" sz="1500" dirty="0"/>
              <a:t>: </a:t>
            </a:r>
            <a:r>
              <a:rPr lang="de-CH" sz="1500" b="1" dirty="0"/>
              <a:t>51% </a:t>
            </a:r>
            <a:r>
              <a:rPr lang="de-CH" sz="1500" dirty="0"/>
              <a:t>(</a:t>
            </a:r>
            <a:r>
              <a:rPr lang="de-CH" sz="1500" dirty="0" err="1"/>
              <a:t>clopidogrel</a:t>
            </a:r>
            <a:r>
              <a:rPr lang="de-CH" sz="1500" dirty="0"/>
              <a:t> </a:t>
            </a:r>
            <a:r>
              <a:rPr lang="de-CH" sz="1500" dirty="0" err="1"/>
              <a:t>alone</a:t>
            </a:r>
            <a:r>
              <a:rPr lang="de-CH" sz="1500" dirty="0"/>
              <a:t>) </a:t>
            </a:r>
            <a:r>
              <a:rPr lang="de-CH" sz="1500" dirty="0" err="1"/>
              <a:t>vs</a:t>
            </a:r>
            <a:r>
              <a:rPr lang="de-CH" sz="1500" dirty="0"/>
              <a:t> </a:t>
            </a:r>
            <a:r>
              <a:rPr lang="de-CH" sz="1500" b="1" dirty="0"/>
              <a:t>31%</a:t>
            </a:r>
            <a:r>
              <a:rPr lang="de-CH" sz="1500" dirty="0"/>
              <a:t> (</a:t>
            </a:r>
            <a:r>
              <a:rPr lang="de-CH" sz="1500" dirty="0" err="1"/>
              <a:t>clopidogrel</a:t>
            </a:r>
            <a:r>
              <a:rPr lang="de-CH" sz="1500" dirty="0"/>
              <a:t> + RTV)</a:t>
            </a: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07953"/>
            <a:ext cx="4955816" cy="1901823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6905696" y="1196752"/>
            <a:ext cx="127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err="1"/>
              <a:t>Clopidogrel</a:t>
            </a:r>
            <a:endParaRPr lang="de-CH" b="1" dirty="0"/>
          </a:p>
        </p:txBody>
      </p:sp>
      <p:sp>
        <p:nvSpPr>
          <p:cNvPr id="33" name="Textfeld 32"/>
          <p:cNvSpPr txBox="1"/>
          <p:nvPr/>
        </p:nvSpPr>
        <p:spPr>
          <a:xfrm>
            <a:off x="9539647" y="1196752"/>
            <a:ext cx="107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err="1"/>
              <a:t>Prasugrel</a:t>
            </a:r>
            <a:endParaRPr lang="de-CH" b="1" dirty="0"/>
          </a:p>
        </p:txBody>
      </p:sp>
      <p:sp>
        <p:nvSpPr>
          <p:cNvPr id="34" name="Rechteck 33"/>
          <p:cNvSpPr/>
          <p:nvPr/>
        </p:nvSpPr>
        <p:spPr>
          <a:xfrm>
            <a:off x="6155271" y="1707953"/>
            <a:ext cx="288032" cy="255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5" name="Rechteck 34"/>
          <p:cNvSpPr/>
          <p:nvPr/>
        </p:nvSpPr>
        <p:spPr>
          <a:xfrm>
            <a:off x="6281056" y="1749089"/>
            <a:ext cx="288032" cy="255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6" name="Rechteck 35"/>
          <p:cNvSpPr/>
          <p:nvPr/>
        </p:nvSpPr>
        <p:spPr>
          <a:xfrm>
            <a:off x="8522420" y="1646904"/>
            <a:ext cx="288032" cy="255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Flussdiagramm: Verzweigung 36"/>
          <p:cNvSpPr/>
          <p:nvPr/>
        </p:nvSpPr>
        <p:spPr>
          <a:xfrm>
            <a:off x="6443304" y="3816919"/>
            <a:ext cx="185397" cy="144016"/>
          </a:xfrm>
          <a:prstGeom prst="flowChartDecisi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8" name="Textfeld 37"/>
          <p:cNvSpPr txBox="1"/>
          <p:nvPr/>
        </p:nvSpPr>
        <p:spPr>
          <a:xfrm>
            <a:off x="6587319" y="3697287"/>
            <a:ext cx="1543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err="1"/>
              <a:t>healthy</a:t>
            </a:r>
            <a:r>
              <a:rPr lang="de-CH" sz="1400" dirty="0"/>
              <a:t> </a:t>
            </a:r>
            <a:r>
              <a:rPr lang="de-CH" sz="1400" dirty="0" err="1"/>
              <a:t>volunteers</a:t>
            </a:r>
            <a:endParaRPr lang="de-CH" sz="1400" dirty="0"/>
          </a:p>
        </p:txBody>
      </p:sp>
      <p:sp>
        <p:nvSpPr>
          <p:cNvPr id="39" name="Ellipse 38"/>
          <p:cNvSpPr/>
          <p:nvPr/>
        </p:nvSpPr>
        <p:spPr>
          <a:xfrm>
            <a:off x="8459403" y="3816919"/>
            <a:ext cx="144141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0" name="Textfeld 39"/>
          <p:cNvSpPr txBox="1"/>
          <p:nvPr/>
        </p:nvSpPr>
        <p:spPr>
          <a:xfrm>
            <a:off x="8675552" y="3691954"/>
            <a:ext cx="1080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/>
              <a:t>HIV </a:t>
            </a:r>
            <a:r>
              <a:rPr lang="de-CH" sz="1400" dirty="0" err="1"/>
              <a:t>patients</a:t>
            </a:r>
            <a:endParaRPr lang="de-CH" sz="1400" dirty="0"/>
          </a:p>
        </p:txBody>
      </p:sp>
      <p:sp>
        <p:nvSpPr>
          <p:cNvPr id="41" name="Rechteck 40"/>
          <p:cNvSpPr/>
          <p:nvPr/>
        </p:nvSpPr>
        <p:spPr>
          <a:xfrm>
            <a:off x="10187719" y="1707953"/>
            <a:ext cx="864096" cy="39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2" name="Grafik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9301" y="1268760"/>
            <a:ext cx="211235" cy="197242"/>
          </a:xfrm>
          <a:prstGeom prst="rect">
            <a:avLst/>
          </a:prstGeom>
        </p:spPr>
      </p:pic>
      <p:sp>
        <p:nvSpPr>
          <p:cNvPr id="43" name="Ellipse 42"/>
          <p:cNvSpPr/>
          <p:nvPr/>
        </p:nvSpPr>
        <p:spPr>
          <a:xfrm>
            <a:off x="7566856" y="1940812"/>
            <a:ext cx="576064" cy="493097"/>
          </a:xfrm>
          <a:prstGeom prst="ellipse">
            <a:avLst/>
          </a:prstGeom>
          <a:solidFill>
            <a:schemeClr val="accent2">
              <a:lumMod val="60000"/>
              <a:lumOff val="4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4" name="Textfeld 43"/>
          <p:cNvSpPr txBox="1"/>
          <p:nvPr/>
        </p:nvSpPr>
        <p:spPr>
          <a:xfrm>
            <a:off x="6520434" y="1508435"/>
            <a:ext cx="2024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>
                <a:solidFill>
                  <a:schemeClr val="accent2">
                    <a:lumMod val="75000"/>
                  </a:schemeClr>
                </a:solidFill>
              </a:rPr>
              <a:t>44% HIV </a:t>
            </a:r>
            <a:r>
              <a:rPr lang="de-CH" sz="1200" dirty="0" err="1">
                <a:solidFill>
                  <a:schemeClr val="accent2">
                    <a:lumMod val="75000"/>
                  </a:schemeClr>
                </a:solidFill>
              </a:rPr>
              <a:t>patients</a:t>
            </a:r>
            <a:r>
              <a:rPr lang="de-CH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CH" sz="1200" dirty="0" err="1">
                <a:solidFill>
                  <a:schemeClr val="accent2">
                    <a:lumMod val="75000"/>
                  </a:schemeClr>
                </a:solidFill>
              </a:rPr>
              <a:t>did</a:t>
            </a:r>
            <a:r>
              <a:rPr lang="de-CH" sz="1200" dirty="0">
                <a:solidFill>
                  <a:schemeClr val="accent2">
                    <a:lumMod val="75000"/>
                  </a:schemeClr>
                </a:solidFill>
              </a:rPr>
              <a:t> not </a:t>
            </a:r>
          </a:p>
          <a:p>
            <a:pPr algn="ctr"/>
            <a:r>
              <a:rPr lang="de-CH" sz="1200" dirty="0" err="1">
                <a:solidFill>
                  <a:schemeClr val="accent2">
                    <a:lumMod val="75000"/>
                  </a:schemeClr>
                </a:solidFill>
              </a:rPr>
              <a:t>achieve</a:t>
            </a:r>
            <a:r>
              <a:rPr lang="de-CH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CH" sz="1200" dirty="0" err="1">
                <a:solidFill>
                  <a:schemeClr val="accent2">
                    <a:lumMod val="75000"/>
                  </a:schemeClr>
                </a:solidFill>
              </a:rPr>
              <a:t>platelet</a:t>
            </a:r>
            <a:r>
              <a:rPr lang="de-CH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CH" sz="1200" dirty="0" err="1">
                <a:solidFill>
                  <a:schemeClr val="accent2">
                    <a:lumMod val="75000"/>
                  </a:schemeClr>
                </a:solidFill>
              </a:rPr>
              <a:t>inhibition</a:t>
            </a:r>
            <a:endParaRPr lang="de-CH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8940089" y="1508434"/>
            <a:ext cx="2409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err="1">
                <a:solidFill>
                  <a:srgbClr val="00B050"/>
                </a:solidFill>
              </a:rPr>
              <a:t>platelet</a:t>
            </a:r>
            <a:r>
              <a:rPr lang="de-CH" sz="1200" dirty="0">
                <a:solidFill>
                  <a:srgbClr val="00B050"/>
                </a:solidFill>
              </a:rPr>
              <a:t> </a:t>
            </a:r>
            <a:r>
              <a:rPr lang="de-CH" sz="1200" dirty="0" err="1">
                <a:solidFill>
                  <a:srgbClr val="00B050"/>
                </a:solidFill>
              </a:rPr>
              <a:t>inhibition</a:t>
            </a:r>
            <a:r>
              <a:rPr lang="de-CH" sz="1200" dirty="0">
                <a:solidFill>
                  <a:srgbClr val="00B050"/>
                </a:solidFill>
              </a:rPr>
              <a:t> </a:t>
            </a:r>
            <a:r>
              <a:rPr lang="de-CH" sz="1200" dirty="0" err="1">
                <a:solidFill>
                  <a:srgbClr val="00B050"/>
                </a:solidFill>
              </a:rPr>
              <a:t>remains</a:t>
            </a:r>
            <a:r>
              <a:rPr lang="de-CH" sz="1200" dirty="0">
                <a:solidFill>
                  <a:srgbClr val="00B050"/>
                </a:solidFill>
              </a:rPr>
              <a:t> </a:t>
            </a:r>
            <a:r>
              <a:rPr lang="de-CH" sz="1200" dirty="0" err="1">
                <a:solidFill>
                  <a:srgbClr val="00B050"/>
                </a:solidFill>
              </a:rPr>
              <a:t>adequate</a:t>
            </a:r>
            <a:r>
              <a:rPr lang="de-CH" sz="1200" dirty="0">
                <a:solidFill>
                  <a:srgbClr val="00B050"/>
                </a:solidFill>
              </a:rPr>
              <a:t> in all </a:t>
            </a:r>
            <a:r>
              <a:rPr lang="de-CH" sz="1200" dirty="0" err="1">
                <a:solidFill>
                  <a:srgbClr val="00B050"/>
                </a:solidFill>
              </a:rPr>
              <a:t>patients</a:t>
            </a:r>
            <a:endParaRPr lang="de-CH" sz="1200" dirty="0">
              <a:solidFill>
                <a:srgbClr val="00B05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 rot="5400000">
            <a:off x="10475638" y="2908818"/>
            <a:ext cx="1424049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CH" sz="1000" dirty="0" err="1">
                <a:solidFill>
                  <a:schemeClr val="bg1">
                    <a:lumMod val="50000"/>
                  </a:schemeClr>
                </a:solidFill>
              </a:rPr>
              <a:t>efficient</a:t>
            </a:r>
            <a:r>
              <a:rPr lang="de-CH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1000" dirty="0" err="1">
                <a:solidFill>
                  <a:schemeClr val="bg1">
                    <a:lumMod val="50000"/>
                  </a:schemeClr>
                </a:solidFill>
              </a:rPr>
              <a:t>platelet</a:t>
            </a:r>
            <a:r>
              <a:rPr lang="de-CH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1000" dirty="0" err="1">
                <a:solidFill>
                  <a:schemeClr val="bg1">
                    <a:lumMod val="50000"/>
                  </a:schemeClr>
                </a:solidFill>
              </a:rPr>
              <a:t>inhibition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48" name="Pfeil nach unten 2047"/>
          <p:cNvSpPr/>
          <p:nvPr/>
        </p:nvSpPr>
        <p:spPr>
          <a:xfrm>
            <a:off x="11018833" y="2433909"/>
            <a:ext cx="45719" cy="1372697"/>
          </a:xfrm>
          <a:prstGeom prst="dow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2" name="Gerader Verbinder 2051"/>
          <p:cNvCxnSpPr/>
          <p:nvPr/>
        </p:nvCxnSpPr>
        <p:spPr>
          <a:xfrm>
            <a:off x="6628701" y="2399372"/>
            <a:ext cx="189371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50"/>
          <p:cNvCxnSpPr/>
          <p:nvPr/>
        </p:nvCxnSpPr>
        <p:spPr>
          <a:xfrm>
            <a:off x="9026817" y="2399372"/>
            <a:ext cx="189371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Textfeld 2052"/>
          <p:cNvSpPr txBox="1"/>
          <p:nvPr/>
        </p:nvSpPr>
        <p:spPr>
          <a:xfrm>
            <a:off x="710314" y="5590981"/>
            <a:ext cx="1078282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>
                <a:solidFill>
                  <a:schemeClr val="bg2">
                    <a:lumMod val="25000"/>
                  </a:schemeClr>
                </a:solidFill>
              </a:rPr>
              <a:t>use</a:t>
            </a:r>
            <a:r>
              <a:rPr lang="de-CH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CH" dirty="0" err="1">
                <a:solidFill>
                  <a:schemeClr val="bg2">
                    <a:lumMod val="25000"/>
                  </a:schemeClr>
                </a:solidFill>
              </a:rPr>
              <a:t>prasugrel</a:t>
            </a:r>
            <a:r>
              <a:rPr lang="de-CH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CH" dirty="0" err="1">
                <a:solidFill>
                  <a:schemeClr val="bg2">
                    <a:lumMod val="25000"/>
                  </a:schemeClr>
                </a:solidFill>
              </a:rPr>
              <a:t>unless</a:t>
            </a:r>
            <a:r>
              <a:rPr lang="de-CH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CH" dirty="0" err="1">
                <a:solidFill>
                  <a:schemeClr val="bg2">
                    <a:lumMod val="25000"/>
                  </a:schemeClr>
                </a:solidFill>
              </a:rPr>
              <a:t>patient</a:t>
            </a:r>
            <a:r>
              <a:rPr lang="de-CH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CH" dirty="0" err="1">
                <a:solidFill>
                  <a:schemeClr val="bg2">
                    <a:lumMod val="25000"/>
                  </a:schemeClr>
                </a:solidFill>
              </a:rPr>
              <a:t>has</a:t>
            </a:r>
            <a:r>
              <a:rPr lang="de-CH" dirty="0">
                <a:solidFill>
                  <a:schemeClr val="bg2">
                    <a:lumMod val="25000"/>
                  </a:schemeClr>
                </a:solidFill>
              </a:rPr>
              <a:t> a </a:t>
            </a:r>
            <a:r>
              <a:rPr lang="de-CH" dirty="0" err="1">
                <a:solidFill>
                  <a:schemeClr val="bg2">
                    <a:lumMod val="25000"/>
                  </a:schemeClr>
                </a:solidFill>
              </a:rPr>
              <a:t>clinical</a:t>
            </a:r>
            <a:r>
              <a:rPr lang="de-CH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CH" dirty="0" err="1">
                <a:solidFill>
                  <a:schemeClr val="bg2">
                    <a:lumMod val="25000"/>
                  </a:schemeClr>
                </a:solidFill>
              </a:rPr>
              <a:t>condition</a:t>
            </a:r>
            <a:r>
              <a:rPr lang="de-CH" dirty="0">
                <a:solidFill>
                  <a:schemeClr val="bg2">
                    <a:lumMod val="25000"/>
                  </a:schemeClr>
                </a:solidFill>
              </a:rPr>
              <a:t> (e.g. </a:t>
            </a:r>
            <a:r>
              <a:rPr lang="de-CH" dirty="0" err="1">
                <a:solidFill>
                  <a:schemeClr val="bg2">
                    <a:lumMod val="25000"/>
                  </a:schemeClr>
                </a:solidFill>
              </a:rPr>
              <a:t>history</a:t>
            </a:r>
            <a:r>
              <a:rPr lang="de-CH" dirty="0">
                <a:solidFill>
                  <a:schemeClr val="bg2">
                    <a:lumMod val="25000"/>
                  </a:schemeClr>
                </a:solidFill>
              </a:rPr>
              <a:t> of </a:t>
            </a:r>
            <a:r>
              <a:rPr lang="de-CH" dirty="0" err="1">
                <a:solidFill>
                  <a:schemeClr val="bg2">
                    <a:lumMod val="25000"/>
                  </a:schemeClr>
                </a:solidFill>
              </a:rPr>
              <a:t>stroke</a:t>
            </a:r>
            <a:r>
              <a:rPr lang="de-CH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CH" dirty="0" err="1">
                <a:solidFill>
                  <a:schemeClr val="bg2">
                    <a:lumMod val="25000"/>
                  </a:schemeClr>
                </a:solidFill>
              </a:rPr>
              <a:t>or</a:t>
            </a:r>
            <a:r>
              <a:rPr lang="de-CH" dirty="0">
                <a:solidFill>
                  <a:schemeClr val="bg2">
                    <a:lumMod val="25000"/>
                  </a:schemeClr>
                </a:solidFill>
              </a:rPr>
              <a:t> transient </a:t>
            </a:r>
            <a:r>
              <a:rPr lang="de-CH" dirty="0" err="1">
                <a:solidFill>
                  <a:schemeClr val="bg2">
                    <a:lumMod val="25000"/>
                  </a:schemeClr>
                </a:solidFill>
              </a:rPr>
              <a:t>ischaemic</a:t>
            </a:r>
            <a:r>
              <a:rPr lang="de-CH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CH" dirty="0" err="1">
                <a:solidFill>
                  <a:schemeClr val="bg2">
                    <a:lumMod val="25000"/>
                  </a:schemeClr>
                </a:solidFill>
              </a:rPr>
              <a:t>attack</a:t>
            </a:r>
            <a:r>
              <a:rPr lang="de-CH" dirty="0">
                <a:solidFill>
                  <a:schemeClr val="bg2">
                    <a:lumMod val="25000"/>
                  </a:schemeClr>
                </a:solidFill>
              </a:rPr>
              <a:t>) </a:t>
            </a:r>
            <a:r>
              <a:rPr lang="de-CH" dirty="0" err="1">
                <a:solidFill>
                  <a:schemeClr val="bg2">
                    <a:lumMod val="25000"/>
                  </a:schemeClr>
                </a:solidFill>
              </a:rPr>
              <a:t>which</a:t>
            </a:r>
            <a:r>
              <a:rPr lang="de-CH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de-CH" dirty="0">
                <a:solidFill>
                  <a:schemeClr val="bg2">
                    <a:lumMod val="25000"/>
                  </a:schemeClr>
                </a:solidFill>
              </a:rPr>
              <a:t>     </a:t>
            </a:r>
            <a:r>
              <a:rPr lang="de-CH" dirty="0" err="1">
                <a:solidFill>
                  <a:schemeClr val="bg2">
                    <a:lumMod val="25000"/>
                  </a:schemeClr>
                </a:solidFill>
              </a:rPr>
              <a:t>contraindicates</a:t>
            </a:r>
            <a:r>
              <a:rPr lang="de-CH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CH" dirty="0" err="1">
                <a:solidFill>
                  <a:schemeClr val="bg2">
                    <a:lumMod val="25000"/>
                  </a:schemeClr>
                </a:solidFill>
              </a:rPr>
              <a:t>its</a:t>
            </a:r>
            <a:r>
              <a:rPr lang="de-CH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CH" dirty="0" err="1">
                <a:solidFill>
                  <a:schemeClr val="bg2">
                    <a:lumMod val="25000"/>
                  </a:schemeClr>
                </a:solidFill>
              </a:rPr>
              <a:t>use</a:t>
            </a:r>
            <a:r>
              <a:rPr lang="de-CH" dirty="0">
                <a:solidFill>
                  <a:schemeClr val="bg2">
                    <a:lumMod val="25000"/>
                  </a:schemeClr>
                </a:solidFill>
              </a:rPr>
              <a:t> in </a:t>
            </a:r>
            <a:r>
              <a:rPr lang="de-CH" dirty="0" err="1">
                <a:solidFill>
                  <a:schemeClr val="bg2">
                    <a:lumMod val="25000"/>
                  </a:schemeClr>
                </a:solidFill>
              </a:rPr>
              <a:t>which</a:t>
            </a:r>
            <a:r>
              <a:rPr lang="de-CH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CH" dirty="0" err="1">
                <a:solidFill>
                  <a:schemeClr val="bg2">
                    <a:lumMod val="25000"/>
                  </a:schemeClr>
                </a:solidFill>
              </a:rPr>
              <a:t>case</a:t>
            </a:r>
            <a:r>
              <a:rPr lang="de-CH" dirty="0">
                <a:solidFill>
                  <a:schemeClr val="bg2">
                    <a:lumMod val="25000"/>
                  </a:schemeClr>
                </a:solidFill>
              </a:rPr>
              <a:t> an alternative HIV </a:t>
            </a:r>
            <a:r>
              <a:rPr lang="de-CH" dirty="0" err="1">
                <a:solidFill>
                  <a:schemeClr val="bg2">
                    <a:lumMod val="25000"/>
                  </a:schemeClr>
                </a:solidFill>
              </a:rPr>
              <a:t>regimen</a:t>
            </a:r>
            <a:r>
              <a:rPr lang="de-CH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CH" dirty="0" err="1">
                <a:solidFill>
                  <a:schemeClr val="bg2">
                    <a:lumMod val="25000"/>
                  </a:schemeClr>
                </a:solidFill>
              </a:rPr>
              <a:t>should</a:t>
            </a:r>
            <a:r>
              <a:rPr lang="de-CH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CH" dirty="0" err="1">
                <a:solidFill>
                  <a:schemeClr val="bg2">
                    <a:lumMod val="25000"/>
                  </a:schemeClr>
                </a:solidFill>
              </a:rPr>
              <a:t>be</a:t>
            </a:r>
            <a:r>
              <a:rPr lang="de-CH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CH" dirty="0" err="1">
                <a:solidFill>
                  <a:schemeClr val="bg2">
                    <a:lumMod val="25000"/>
                  </a:schemeClr>
                </a:solidFill>
              </a:rPr>
              <a:t>considered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69385" y="5075892"/>
            <a:ext cx="9193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Cases </a:t>
            </a:r>
            <a:r>
              <a:rPr lang="de-CH" dirty="0" err="1"/>
              <a:t>reports</a:t>
            </a:r>
            <a:r>
              <a:rPr lang="de-CH" dirty="0"/>
              <a:t> of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deleterious</a:t>
            </a:r>
            <a:r>
              <a:rPr lang="de-CH" dirty="0"/>
              <a:t> DDI </a:t>
            </a:r>
            <a:r>
              <a:rPr lang="de-CH" dirty="0" err="1"/>
              <a:t>between</a:t>
            </a:r>
            <a:r>
              <a:rPr lang="de-CH" dirty="0"/>
              <a:t> </a:t>
            </a:r>
            <a:r>
              <a:rPr lang="de-CH" dirty="0" err="1"/>
              <a:t>clopidogrel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boosted</a:t>
            </a:r>
            <a:r>
              <a:rPr lang="de-CH" dirty="0"/>
              <a:t> </a:t>
            </a:r>
            <a:r>
              <a:rPr lang="de-CH" dirty="0" err="1"/>
              <a:t>regimens</a:t>
            </a:r>
            <a:r>
              <a:rPr lang="de-CH" dirty="0"/>
              <a:t> </a:t>
            </a:r>
            <a:r>
              <a:rPr lang="de-CH" dirty="0" err="1"/>
              <a:t>start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emerge</a:t>
            </a:r>
            <a:endParaRPr lang="en-US" dirty="0"/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695400" y="125413"/>
            <a:ext cx="104481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CH" altLang="de-DE" sz="2800" b="1" dirty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Drug-</a:t>
            </a:r>
            <a:r>
              <a:rPr lang="de-CH" altLang="de-DE" sz="2800" b="1" dirty="0" err="1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drug</a:t>
            </a:r>
            <a:r>
              <a:rPr lang="de-CH" altLang="de-DE" sz="2800" b="1" dirty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sz="2800" b="1" dirty="0" err="1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interactions</a:t>
            </a:r>
            <a:r>
              <a:rPr lang="de-CH" altLang="de-DE" sz="2800" b="1" dirty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sz="2800" b="1" dirty="0" err="1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between</a:t>
            </a:r>
            <a:r>
              <a:rPr lang="de-CH" altLang="de-DE" sz="2800" b="1" dirty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sz="2800" b="1" dirty="0" err="1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boosted</a:t>
            </a:r>
            <a:r>
              <a:rPr lang="de-CH" altLang="de-DE" sz="2800" b="1" dirty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ARV </a:t>
            </a:r>
            <a:r>
              <a:rPr lang="de-CH" altLang="de-DE" sz="2800" b="1" dirty="0" err="1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and</a:t>
            </a:r>
            <a:r>
              <a:rPr lang="de-CH" altLang="de-DE" sz="2800" b="1" dirty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sz="2800" b="1" dirty="0" err="1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antiplatelets</a:t>
            </a:r>
            <a:r>
              <a:rPr lang="de-CH" altLang="de-DE" sz="2800" b="1" dirty="0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sz="2800" b="1" dirty="0" err="1">
                <a:solidFill>
                  <a:srgbClr val="025B9E"/>
                </a:solidFill>
                <a:latin typeface="+mn-lt"/>
                <a:cs typeface="Arial" panose="020B0604020202020204" pitchFamily="34" charset="0"/>
              </a:rPr>
              <a:t>drugs</a:t>
            </a:r>
            <a:endParaRPr lang="de-CH" altLang="de-DE" sz="2800" b="1" dirty="0">
              <a:solidFill>
                <a:srgbClr val="025B9E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99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2" grpId="0"/>
      <p:bldP spid="33" grpId="0"/>
      <p:bldP spid="37" grpId="0" animBg="1"/>
      <p:bldP spid="38" grpId="0"/>
      <p:bldP spid="39" grpId="0" animBg="1"/>
      <p:bldP spid="40" grpId="0"/>
      <p:bldP spid="43" grpId="0" animBg="1"/>
      <p:bldP spid="44" grpId="0"/>
      <p:bldP spid="45" grpId="0"/>
      <p:bldP spid="27" grpId="0"/>
      <p:bldP spid="2048" grpId="0" animBg="1"/>
      <p:bldP spid="2053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95400" y="100315"/>
            <a:ext cx="84129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CH" sz="2800" b="1" dirty="0" smtClean="0">
                <a:solidFill>
                  <a:srgbClr val="025B9E"/>
                </a:solidFill>
                <a:latin typeface="Calibri" pitchFamily="34" charset="0"/>
              </a:rPr>
              <a:t>Outcomes of </a:t>
            </a:r>
            <a:r>
              <a:rPr lang="de-CH" sz="2800" b="1" dirty="0" err="1" smtClean="0">
                <a:solidFill>
                  <a:srgbClr val="025B9E"/>
                </a:solidFill>
                <a:latin typeface="Calibri" pitchFamily="34" charset="0"/>
              </a:rPr>
              <a:t>drug-drug</a:t>
            </a:r>
            <a:r>
              <a:rPr lang="de-CH" sz="2800" b="1" dirty="0" smtClean="0">
                <a:solidFill>
                  <a:srgbClr val="025B9E"/>
                </a:solidFill>
                <a:latin typeface="Calibri" pitchFamily="34" charset="0"/>
              </a:rPr>
              <a:t> </a:t>
            </a:r>
            <a:r>
              <a:rPr lang="de-CH" sz="2800" b="1" dirty="0" err="1" smtClean="0">
                <a:solidFill>
                  <a:srgbClr val="025B9E"/>
                </a:solidFill>
                <a:latin typeface="Calibri" pitchFamily="34" charset="0"/>
              </a:rPr>
              <a:t>interactions</a:t>
            </a:r>
            <a:r>
              <a:rPr lang="de-CH" sz="2800" b="1" dirty="0" smtClean="0">
                <a:solidFill>
                  <a:srgbClr val="025B9E"/>
                </a:solidFill>
                <a:latin typeface="Calibri" pitchFamily="34" charset="0"/>
              </a:rPr>
              <a:t> in real-</a:t>
            </a:r>
            <a:r>
              <a:rPr lang="de-CH" sz="2800" b="1" dirty="0" err="1" smtClean="0">
                <a:solidFill>
                  <a:srgbClr val="025B9E"/>
                </a:solidFill>
                <a:latin typeface="Calibri" pitchFamily="34" charset="0"/>
              </a:rPr>
              <a:t>life</a:t>
            </a:r>
            <a:r>
              <a:rPr lang="de-CH" sz="2800" b="1" dirty="0" smtClean="0">
                <a:solidFill>
                  <a:srgbClr val="025B9E"/>
                </a:solidFill>
                <a:latin typeface="Calibri" pitchFamily="34" charset="0"/>
              </a:rPr>
              <a:t> </a:t>
            </a:r>
            <a:endParaRPr lang="de-CH" sz="2800" b="1" dirty="0">
              <a:solidFill>
                <a:srgbClr val="025B9E"/>
              </a:solidFill>
              <a:latin typeface="Calibri" pitchFamily="34" charset="0"/>
            </a:endParaRPr>
          </a:p>
        </p:txBody>
      </p:sp>
      <p:sp>
        <p:nvSpPr>
          <p:cNvPr id="20" name="Line 3"/>
          <p:cNvSpPr>
            <a:spLocks noChangeShapeType="1"/>
          </p:cNvSpPr>
          <p:nvPr/>
        </p:nvSpPr>
        <p:spPr bwMode="auto">
          <a:xfrm>
            <a:off x="767408" y="692697"/>
            <a:ext cx="10657184" cy="0"/>
          </a:xfrm>
          <a:prstGeom prst="line">
            <a:avLst/>
          </a:prstGeom>
          <a:noFill/>
          <a:ln w="28575">
            <a:solidFill>
              <a:srgbClr val="025B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38" y="756235"/>
            <a:ext cx="3498221" cy="2186388"/>
          </a:xfrm>
          <a:prstGeom prst="rect">
            <a:avLst/>
          </a:prstGeom>
        </p:spPr>
      </p:pic>
      <p:sp>
        <p:nvSpPr>
          <p:cNvPr id="45" name="Rectángulo 7">
            <a:extLst>
              <a:ext uri="{FF2B5EF4-FFF2-40B4-BE49-F238E27FC236}">
                <a16:creationId xmlns:a16="http://schemas.microsoft.com/office/drawing/2014/main" id="{E505E970-FF8C-42CB-B63E-742075C7BEB5}"/>
              </a:ext>
            </a:extLst>
          </p:cNvPr>
          <p:cNvSpPr/>
          <p:nvPr/>
        </p:nvSpPr>
        <p:spPr>
          <a:xfrm>
            <a:off x="5159896" y="1484784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+mj-lt"/>
                <a:ea typeface="Calibri" panose="020F0502020204030204" pitchFamily="34" charset="0"/>
              </a:rPr>
              <a:t>www.clinicalcasesDDIs.com</a:t>
            </a:r>
          </a:p>
        </p:txBody>
      </p:sp>
      <p:sp>
        <p:nvSpPr>
          <p:cNvPr id="46" name="Rectángulo 6">
            <a:extLst>
              <a:ext uri="{FF2B5EF4-FFF2-40B4-BE49-F238E27FC236}">
                <a16:creationId xmlns:a16="http://schemas.microsoft.com/office/drawing/2014/main" id="{4A101BB4-31EA-4C58-9E3E-1694672CA648}"/>
              </a:ext>
            </a:extLst>
          </p:cNvPr>
          <p:cNvSpPr/>
          <p:nvPr/>
        </p:nvSpPr>
        <p:spPr>
          <a:xfrm>
            <a:off x="1919536" y="2949509"/>
            <a:ext cx="98607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</a:rPr>
              <a:t>The page can be used for:</a:t>
            </a:r>
          </a:p>
          <a:p>
            <a:pPr algn="just">
              <a:spcAft>
                <a:spcPts val="0"/>
              </a:spcAft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</a:rPr>
              <a:t>Reporting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</a:rPr>
              <a:t> new clinical cases on drug combinations</a:t>
            </a:r>
          </a:p>
          <a:p>
            <a:pPr algn="just">
              <a:spcAft>
                <a:spcPts val="0"/>
              </a:spcAft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</a:rPr>
              <a:t>Searching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</a:rPr>
              <a:t>for information on specific combinations.</a:t>
            </a:r>
          </a:p>
          <a:p>
            <a:pPr algn="just">
              <a:spcAft>
                <a:spcPts val="0"/>
              </a:spcAft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</a:rPr>
              <a:t>Share information on real-life experience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</a:rPr>
              <a:t>about drug combinations that may be used in the clinic. </a:t>
            </a:r>
            <a:endParaRPr lang="es-ES" sz="2000" dirty="0">
              <a:solidFill>
                <a:schemeClr val="bg2">
                  <a:lumMod val="25000"/>
                </a:schemeClr>
              </a:solidFill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47" name="Imagen 11">
            <a:extLst>
              <a:ext uri="{FF2B5EF4-FFF2-40B4-BE49-F238E27FC236}">
                <a16:creationId xmlns:a16="http://schemas.microsoft.com/office/drawing/2014/main" id="{7D838026-CACE-4849-AE5D-0555B55A4B2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47880" y="4038662"/>
            <a:ext cx="563568" cy="564068"/>
          </a:xfrm>
          <a:prstGeom prst="rect">
            <a:avLst/>
          </a:prstGeom>
        </p:spPr>
      </p:pic>
      <p:pic>
        <p:nvPicPr>
          <p:cNvPr id="48" name="Imagen 1">
            <a:extLst>
              <a:ext uri="{FF2B5EF4-FFF2-40B4-BE49-F238E27FC236}">
                <a16:creationId xmlns:a16="http://schemas.microsoft.com/office/drawing/2014/main" id="{52673A10-3564-4F9B-B833-155AAC8E315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87074" y="3380679"/>
            <a:ext cx="564068" cy="564068"/>
          </a:xfrm>
          <a:prstGeom prst="rect">
            <a:avLst/>
          </a:prstGeom>
        </p:spPr>
      </p:pic>
      <p:pic>
        <p:nvPicPr>
          <p:cNvPr id="49" name="Imagen 4">
            <a:extLst>
              <a:ext uri="{FF2B5EF4-FFF2-40B4-BE49-F238E27FC236}">
                <a16:creationId xmlns:a16="http://schemas.microsoft.com/office/drawing/2014/main" id="{4962CEA0-8908-4EED-8550-CAE557A8833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253948" y="4710128"/>
            <a:ext cx="541202" cy="54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40"/>
          <p:cNvPicPr>
            <a:picLocks noChangeAspect="1"/>
          </p:cNvPicPr>
          <p:nvPr/>
        </p:nvPicPr>
        <p:blipFill rotWithShape="1">
          <a:blip r:embed="rId2"/>
          <a:srcRect b="43833"/>
          <a:stretch/>
        </p:blipFill>
        <p:spPr>
          <a:xfrm>
            <a:off x="4649513" y="4710697"/>
            <a:ext cx="3534719" cy="147536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816" y="800830"/>
            <a:ext cx="1469514" cy="14891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500" y="800830"/>
            <a:ext cx="3958812" cy="14891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95400" y="100315"/>
            <a:ext cx="84129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CH" sz="2800" b="1" dirty="0">
                <a:solidFill>
                  <a:srgbClr val="025B9E"/>
                </a:solidFill>
                <a:latin typeface="Calibri" pitchFamily="34" charset="0"/>
              </a:rPr>
              <a:t>www.hiv-druginteractions.org</a:t>
            </a:r>
          </a:p>
        </p:txBody>
      </p:sp>
      <p:sp>
        <p:nvSpPr>
          <p:cNvPr id="3" name="Pfeil nach rechts 2"/>
          <p:cNvSpPr/>
          <p:nvPr/>
        </p:nvSpPr>
        <p:spPr>
          <a:xfrm>
            <a:off x="4314272" y="1484784"/>
            <a:ext cx="415204" cy="1943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feil nach rechts 22"/>
          <p:cNvSpPr/>
          <p:nvPr/>
        </p:nvSpPr>
        <p:spPr>
          <a:xfrm>
            <a:off x="9120336" y="1484784"/>
            <a:ext cx="401250" cy="1943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341" y="2419763"/>
            <a:ext cx="3261092" cy="17036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636" y="1226408"/>
            <a:ext cx="3274797" cy="910616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839416" y="800830"/>
            <a:ext cx="3258017" cy="15004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635" y="4653136"/>
            <a:ext cx="3274507" cy="8773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4" name="Pfeil nach rechts 23"/>
          <p:cNvSpPr/>
          <p:nvPr/>
        </p:nvSpPr>
        <p:spPr>
          <a:xfrm rot="5400000">
            <a:off x="2324326" y="4296260"/>
            <a:ext cx="433676" cy="1943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837804" y="4653136"/>
            <a:ext cx="3259629" cy="419945"/>
          </a:xfrm>
          <a:prstGeom prst="rect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uppieren 24"/>
          <p:cNvGrpSpPr/>
          <p:nvPr/>
        </p:nvGrpSpPr>
        <p:grpSpPr>
          <a:xfrm>
            <a:off x="4901156" y="2374533"/>
            <a:ext cx="6805419" cy="1774547"/>
            <a:chOff x="1802358" y="815930"/>
            <a:chExt cx="8707038" cy="2960203"/>
          </a:xfrm>
        </p:grpSpPr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02358" y="836712"/>
              <a:ext cx="3069507" cy="2917756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35760" y="836713"/>
              <a:ext cx="3257392" cy="2923389"/>
            </a:xfrm>
            <a:prstGeom prst="rect">
              <a:avLst/>
            </a:prstGeom>
          </p:spPr>
        </p:pic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07968" y="817038"/>
              <a:ext cx="3024336" cy="2937430"/>
            </a:xfrm>
            <a:prstGeom prst="rect">
              <a:avLst/>
            </a:prstGeom>
          </p:spPr>
        </p:pic>
        <p:pic>
          <p:nvPicPr>
            <p:cNvPr id="29" name="Grafik 28"/>
            <p:cNvPicPr>
              <a:picLocks noChangeAspect="1"/>
            </p:cNvPicPr>
            <p:nvPr/>
          </p:nvPicPr>
          <p:blipFill rotWithShape="1">
            <a:blip r:embed="rId11"/>
            <a:srcRect r="29577"/>
            <a:stretch/>
          </p:blipFill>
          <p:spPr>
            <a:xfrm>
              <a:off x="8112225" y="834722"/>
              <a:ext cx="2372538" cy="1730183"/>
            </a:xfrm>
            <a:prstGeom prst="rect">
              <a:avLst/>
            </a:prstGeom>
          </p:spPr>
        </p:pic>
        <p:sp>
          <p:nvSpPr>
            <p:cNvPr id="30" name="Abgerundetes Rechteck 29"/>
            <p:cNvSpPr/>
            <p:nvPr/>
          </p:nvSpPr>
          <p:spPr>
            <a:xfrm>
              <a:off x="1802358" y="824330"/>
              <a:ext cx="1917379" cy="2949812"/>
            </a:xfrm>
            <a:prstGeom prst="roundRect">
              <a:avLst/>
            </a:prstGeom>
            <a:noFill/>
            <a:ln>
              <a:solidFill>
                <a:srgbClr val="025B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1" name="Abgerundetes Rechteck 30"/>
            <p:cNvSpPr/>
            <p:nvPr/>
          </p:nvSpPr>
          <p:spPr>
            <a:xfrm>
              <a:off x="3807462" y="826321"/>
              <a:ext cx="1917379" cy="2949812"/>
            </a:xfrm>
            <a:prstGeom prst="roundRect">
              <a:avLst/>
            </a:prstGeom>
            <a:noFill/>
            <a:ln>
              <a:solidFill>
                <a:srgbClr val="025B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2" name="Abgerundetes Rechteck 31"/>
            <p:cNvSpPr/>
            <p:nvPr/>
          </p:nvSpPr>
          <p:spPr>
            <a:xfrm>
              <a:off x="5855587" y="826321"/>
              <a:ext cx="2194292" cy="2949812"/>
            </a:xfrm>
            <a:prstGeom prst="roundRect">
              <a:avLst/>
            </a:prstGeom>
            <a:noFill/>
            <a:ln>
              <a:solidFill>
                <a:srgbClr val="025B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10056441" y="815930"/>
              <a:ext cx="452955" cy="1964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8112226" y="2636912"/>
              <a:ext cx="864095" cy="11175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180626" y="2543449"/>
              <a:ext cx="1796758" cy="1093401"/>
            </a:xfrm>
            <a:prstGeom prst="rect">
              <a:avLst/>
            </a:prstGeom>
          </p:spPr>
        </p:pic>
        <p:sp>
          <p:nvSpPr>
            <p:cNvPr id="36" name="Abgerundetes Rechteck 35"/>
            <p:cNvSpPr/>
            <p:nvPr/>
          </p:nvSpPr>
          <p:spPr>
            <a:xfrm>
              <a:off x="8118280" y="815930"/>
              <a:ext cx="1917379" cy="2949812"/>
            </a:xfrm>
            <a:prstGeom prst="roundRect">
              <a:avLst/>
            </a:prstGeom>
            <a:noFill/>
            <a:ln>
              <a:solidFill>
                <a:srgbClr val="025B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37" name="Rechteck 36"/>
          <p:cNvSpPr/>
          <p:nvPr/>
        </p:nvSpPr>
        <p:spPr>
          <a:xfrm>
            <a:off x="822636" y="5110508"/>
            <a:ext cx="3274506" cy="419945"/>
          </a:xfrm>
          <a:prstGeom prst="rect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bgerundetes Rechteck 37"/>
          <p:cNvSpPr/>
          <p:nvPr/>
        </p:nvSpPr>
        <p:spPr>
          <a:xfrm>
            <a:off x="4649514" y="4687637"/>
            <a:ext cx="3533580" cy="394438"/>
          </a:xfrm>
          <a:prstGeom prst="roundRect">
            <a:avLst/>
          </a:prstGeom>
          <a:noFill/>
          <a:ln>
            <a:solidFill>
              <a:srgbClr val="025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9" name="Abgerundetes Rechteck 38"/>
          <p:cNvSpPr/>
          <p:nvPr/>
        </p:nvSpPr>
        <p:spPr>
          <a:xfrm>
            <a:off x="4650653" y="5222137"/>
            <a:ext cx="3533580" cy="394438"/>
          </a:xfrm>
          <a:prstGeom prst="roundRect">
            <a:avLst/>
          </a:prstGeom>
          <a:noFill/>
          <a:ln>
            <a:solidFill>
              <a:srgbClr val="025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0" name="Abgerundetes Rechteck 39"/>
          <p:cNvSpPr/>
          <p:nvPr/>
        </p:nvSpPr>
        <p:spPr>
          <a:xfrm>
            <a:off x="4649514" y="5783703"/>
            <a:ext cx="3533580" cy="425419"/>
          </a:xfrm>
          <a:prstGeom prst="roundRect">
            <a:avLst/>
          </a:prstGeom>
          <a:noFill/>
          <a:ln>
            <a:solidFill>
              <a:srgbClr val="025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2" name="Grafik 41"/>
          <p:cNvPicPr>
            <a:picLocks noChangeAspect="1"/>
          </p:cNvPicPr>
          <p:nvPr/>
        </p:nvPicPr>
        <p:blipFill rotWithShape="1">
          <a:blip r:embed="rId2"/>
          <a:srcRect t="61619"/>
          <a:stretch/>
        </p:blipFill>
        <p:spPr>
          <a:xfrm>
            <a:off x="8317569" y="4687636"/>
            <a:ext cx="3611079" cy="928939"/>
          </a:xfrm>
          <a:prstGeom prst="rect">
            <a:avLst/>
          </a:prstGeom>
        </p:spPr>
      </p:pic>
      <p:sp>
        <p:nvSpPr>
          <p:cNvPr id="43" name="Abgerundetes Rechteck 42"/>
          <p:cNvSpPr/>
          <p:nvPr/>
        </p:nvSpPr>
        <p:spPr>
          <a:xfrm>
            <a:off x="8321920" y="4692258"/>
            <a:ext cx="3606727" cy="394438"/>
          </a:xfrm>
          <a:prstGeom prst="roundRect">
            <a:avLst/>
          </a:prstGeom>
          <a:noFill/>
          <a:ln>
            <a:solidFill>
              <a:srgbClr val="025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4" name="Abgerundetes Rechteck 43"/>
          <p:cNvSpPr/>
          <p:nvPr/>
        </p:nvSpPr>
        <p:spPr>
          <a:xfrm>
            <a:off x="8323059" y="5226758"/>
            <a:ext cx="3606727" cy="394438"/>
          </a:xfrm>
          <a:prstGeom prst="roundRect">
            <a:avLst/>
          </a:prstGeom>
          <a:noFill/>
          <a:ln>
            <a:solidFill>
              <a:srgbClr val="025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5" name="Line 3"/>
          <p:cNvSpPr>
            <a:spLocks noChangeShapeType="1"/>
          </p:cNvSpPr>
          <p:nvPr/>
        </p:nvSpPr>
        <p:spPr bwMode="auto">
          <a:xfrm>
            <a:off x="767408" y="692697"/>
            <a:ext cx="10657184" cy="0"/>
          </a:xfrm>
          <a:prstGeom prst="line">
            <a:avLst/>
          </a:prstGeom>
          <a:noFill/>
          <a:ln w="28575">
            <a:solidFill>
              <a:srgbClr val="025B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5" name="Textfeld 4"/>
          <p:cNvSpPr txBox="1"/>
          <p:nvPr/>
        </p:nvSpPr>
        <p:spPr>
          <a:xfrm>
            <a:off x="751739" y="6290592"/>
            <a:ext cx="6856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+ </a:t>
            </a:r>
            <a:r>
              <a:rPr lang="de-CH" dirty="0">
                <a:hlinkClick r:id="rId13"/>
              </a:rPr>
              <a:t>www.hep-druginteractions.org</a:t>
            </a:r>
            <a:r>
              <a:rPr lang="de-CH" dirty="0"/>
              <a:t>     +  </a:t>
            </a:r>
            <a:r>
              <a:rPr lang="de-CH" dirty="0" smtClean="0">
                <a:hlinkClick r:id="rId14"/>
              </a:rPr>
              <a:t>www.cancer-druginteractions.org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53231" y="5820900"/>
            <a:ext cx="3575416" cy="360825"/>
          </a:xfrm>
          <a:prstGeom prst="rect">
            <a:avLst/>
          </a:prstGeom>
        </p:spPr>
      </p:pic>
      <p:sp>
        <p:nvSpPr>
          <p:cNvPr id="46" name="Abgerundetes Rechteck 45"/>
          <p:cNvSpPr/>
          <p:nvPr/>
        </p:nvSpPr>
        <p:spPr>
          <a:xfrm>
            <a:off x="8321920" y="5791623"/>
            <a:ext cx="3606727" cy="417497"/>
          </a:xfrm>
          <a:prstGeom prst="roundRect">
            <a:avLst/>
          </a:prstGeom>
          <a:noFill/>
          <a:ln>
            <a:solidFill>
              <a:srgbClr val="025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94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2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44" grpId="0" animBg="1"/>
      <p:bldP spid="5" grpId="0"/>
      <p:bldP spid="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95400" y="100315"/>
            <a:ext cx="84129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CH" sz="2800" b="1" dirty="0" smtClean="0">
                <a:solidFill>
                  <a:srgbClr val="025B9E"/>
                </a:solidFill>
                <a:latin typeface="Calibri" pitchFamily="34" charset="0"/>
              </a:rPr>
              <a:t>Summary</a:t>
            </a:r>
            <a:endParaRPr lang="de-CH" sz="2800" b="1" dirty="0">
              <a:solidFill>
                <a:srgbClr val="025B9E"/>
              </a:solidFill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95400" y="908720"/>
            <a:ext cx="111612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DDIs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are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practically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unavoidable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in HIV care but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mostly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manageable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endParaRPr lang="de-CH" sz="24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CH" sz="24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Potential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for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DDIs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be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considered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systematically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when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selecting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an antiretroviral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regimen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or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when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adding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new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medications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an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existing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HIV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treatment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endParaRPr lang="de-CH" sz="2400" b="1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Searchable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online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databases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constitute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valuable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tools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recognise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and manage DDIs.</a:t>
            </a:r>
          </a:p>
          <a:p>
            <a:endParaRPr lang="de-CH" sz="24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Think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beyond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DDIs in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elderly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PLWH</a:t>
            </a:r>
          </a:p>
          <a:p>
            <a:endParaRPr lang="de-CH" sz="24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    dose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carefully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;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adapt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dosage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; check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for</a:t>
            </a:r>
            <a:r>
              <a:rPr lang="de-CH" sz="24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inappropriate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drugs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;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prioritize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medications</a:t>
            </a:r>
            <a:endParaRPr lang="de-CH" sz="2400" dirty="0" smtClean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CH" sz="24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        </a:t>
            </a:r>
            <a:endParaRPr lang="de-CH" sz="2400" dirty="0"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767408" y="692697"/>
            <a:ext cx="10657184" cy="0"/>
          </a:xfrm>
          <a:prstGeom prst="line">
            <a:avLst/>
          </a:prstGeom>
          <a:noFill/>
          <a:ln w="28575">
            <a:solidFill>
              <a:srgbClr val="025B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264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700744" y="116632"/>
            <a:ext cx="31166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CH" sz="2800" b="1" dirty="0" err="1">
                <a:solidFill>
                  <a:srgbClr val="025B9E"/>
                </a:solidFill>
                <a:latin typeface="Calibri" pitchFamily="34" charset="0"/>
              </a:rPr>
              <a:t>Acknowledgements</a:t>
            </a:r>
            <a:endParaRPr lang="de-CH" sz="2800" b="1" dirty="0">
              <a:solidFill>
                <a:srgbClr val="025B9E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54" y="938684"/>
            <a:ext cx="228042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 descr="colour_logo_084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27686" r="9702" b="29735"/>
          <a:stretch>
            <a:fillRect/>
          </a:stretch>
        </p:blipFill>
        <p:spPr>
          <a:xfrm>
            <a:off x="4223792" y="938684"/>
            <a:ext cx="2376264" cy="4907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39416" y="1569341"/>
            <a:ext cx="19473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>
                <a:latin typeface="Calibri" pitchFamily="34" charset="0"/>
                <a:cs typeface="Calibri" pitchFamily="34" charset="0"/>
              </a:rPr>
              <a:t>Manuel Battegay</a:t>
            </a:r>
          </a:p>
          <a:p>
            <a:endParaRPr lang="de-CH" sz="2000" dirty="0">
              <a:latin typeface="Calibri" pitchFamily="34" charset="0"/>
              <a:cs typeface="Calibri" pitchFamily="34" charset="0"/>
            </a:endParaRPr>
          </a:p>
          <a:p>
            <a:r>
              <a:rPr lang="de-CH" sz="2000" dirty="0">
                <a:latin typeface="Calibri" pitchFamily="34" charset="0"/>
                <a:cs typeface="Calibri" pitchFamily="34" charset="0"/>
              </a:rPr>
              <a:t>Felix Stader</a:t>
            </a:r>
          </a:p>
          <a:p>
            <a:endParaRPr lang="de-CH" sz="2000" dirty="0">
              <a:latin typeface="Calibri" pitchFamily="34" charset="0"/>
              <a:cs typeface="Calibri" pitchFamily="34" charset="0"/>
            </a:endParaRPr>
          </a:p>
          <a:p>
            <a:endParaRPr lang="de-CH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223792" y="1628800"/>
            <a:ext cx="17104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>
                <a:latin typeface="Calibri" pitchFamily="34" charset="0"/>
                <a:cs typeface="Calibri" pitchFamily="34" charset="0"/>
              </a:rPr>
              <a:t>David </a:t>
            </a:r>
            <a:r>
              <a:rPr lang="de-CH" sz="2000" dirty="0" smtClean="0">
                <a:latin typeface="Calibri" pitchFamily="34" charset="0"/>
                <a:cs typeface="Calibri" pitchFamily="34" charset="0"/>
              </a:rPr>
              <a:t>Back</a:t>
            </a:r>
          </a:p>
          <a:p>
            <a:endParaRPr lang="de-CH" sz="2000" dirty="0">
              <a:latin typeface="Calibri" pitchFamily="34" charset="0"/>
              <a:cs typeface="Calibri" pitchFamily="34" charset="0"/>
            </a:endParaRPr>
          </a:p>
          <a:p>
            <a:r>
              <a:rPr lang="de-CH" sz="2000" dirty="0">
                <a:latin typeface="Calibri" pitchFamily="34" charset="0"/>
                <a:cs typeface="Calibri" pitchFamily="34" charset="0"/>
              </a:rPr>
              <a:t>Saye </a:t>
            </a:r>
            <a:r>
              <a:rPr lang="de-CH" sz="2000" dirty="0" smtClean="0">
                <a:latin typeface="Calibri" pitchFamily="34" charset="0"/>
                <a:cs typeface="Calibri" pitchFamily="34" charset="0"/>
              </a:rPr>
              <a:t>Khoo</a:t>
            </a:r>
          </a:p>
          <a:p>
            <a:endParaRPr lang="de-CH" sz="2000" dirty="0">
              <a:latin typeface="Calibri" pitchFamily="34" charset="0"/>
              <a:cs typeface="Calibri" pitchFamily="34" charset="0"/>
            </a:endParaRPr>
          </a:p>
          <a:p>
            <a:r>
              <a:rPr lang="de-CH" sz="2000" dirty="0" smtClean="0">
                <a:latin typeface="Calibri" pitchFamily="34" charset="0"/>
                <a:cs typeface="Calibri" pitchFamily="34" charset="0"/>
              </a:rPr>
              <a:t>Marco Siccardi</a:t>
            </a:r>
            <a:endParaRPr lang="de-CH" sz="2000" dirty="0">
              <a:latin typeface="Calibri" pitchFamily="34" charset="0"/>
              <a:cs typeface="Calibri" pitchFamily="34" charset="0"/>
            </a:endParaRPr>
          </a:p>
          <a:p>
            <a:endParaRPr lang="de-CH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7273669" y="928211"/>
            <a:ext cx="47419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de-CH" sz="2000" dirty="0" smtClean="0"/>
              <a:t>Liverpool</a:t>
            </a:r>
            <a:r>
              <a:rPr lang="de-CH" sz="2000" dirty="0"/>
              <a:t> </a:t>
            </a:r>
            <a:r>
              <a:rPr lang="de-CH" sz="2000" dirty="0" err="1" smtClean="0"/>
              <a:t>website</a:t>
            </a:r>
            <a:r>
              <a:rPr lang="de-CH" sz="2000" dirty="0" smtClean="0"/>
              <a:t> </a:t>
            </a:r>
            <a:r>
              <a:rPr lang="de-CH" sz="2000" dirty="0" err="1"/>
              <a:t>team</a:t>
            </a:r>
            <a:r>
              <a:rPr lang="de-CH" sz="2000" dirty="0"/>
              <a:t> </a:t>
            </a:r>
            <a:r>
              <a:rPr lang="de-CH" sz="2000" dirty="0" smtClean="0"/>
              <a:t>&amp; </a:t>
            </a:r>
            <a:r>
              <a:rPr lang="de-CH" sz="2000" dirty="0" err="1" smtClean="0"/>
              <a:t>editorial</a:t>
            </a:r>
            <a:r>
              <a:rPr lang="de-CH" sz="2000" dirty="0" smtClean="0"/>
              <a:t> </a:t>
            </a:r>
            <a:r>
              <a:rPr lang="de-CH" sz="2000" dirty="0" err="1" smtClean="0"/>
              <a:t>board</a:t>
            </a:r>
            <a:endParaRPr lang="de-CH" sz="2000" dirty="0"/>
          </a:p>
        </p:txBody>
      </p:sp>
      <p:sp>
        <p:nvSpPr>
          <p:cNvPr id="21" name="Line 3"/>
          <p:cNvSpPr>
            <a:spLocks noChangeShapeType="1"/>
          </p:cNvSpPr>
          <p:nvPr/>
        </p:nvSpPr>
        <p:spPr bwMode="auto">
          <a:xfrm>
            <a:off x="767408" y="692697"/>
            <a:ext cx="10657184" cy="0"/>
          </a:xfrm>
          <a:prstGeom prst="line">
            <a:avLst/>
          </a:prstGeom>
          <a:noFill/>
          <a:ln w="28575">
            <a:solidFill>
              <a:srgbClr val="025B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54" y="2853066"/>
            <a:ext cx="100806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839416" y="3668674"/>
            <a:ext cx="17097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>
                <a:latin typeface="Calibri" pitchFamily="34" charset="0"/>
                <a:cs typeface="Calibri" pitchFamily="34" charset="0"/>
              </a:rPr>
              <a:t>Françoise Livio</a:t>
            </a:r>
            <a:endParaRPr lang="de-CH" sz="2000" dirty="0">
              <a:latin typeface="Calibri" pitchFamily="34" charset="0"/>
              <a:cs typeface="Calibri" pitchFamily="34" charset="0"/>
            </a:endParaRPr>
          </a:p>
          <a:p>
            <a:endParaRPr lang="de-CH" sz="2000" dirty="0">
              <a:latin typeface="Calibri" pitchFamily="34" charset="0"/>
              <a:cs typeface="Calibri" pitchFamily="34" charset="0"/>
            </a:endParaRPr>
          </a:p>
          <a:p>
            <a:endParaRPr lang="de-CH" sz="2000" dirty="0">
              <a:latin typeface="Calibri" pitchFamily="34" charset="0"/>
              <a:cs typeface="Calibri" pitchFamily="34" charset="0"/>
            </a:endParaRPr>
          </a:p>
          <a:p>
            <a:endParaRPr lang="de-CH" sz="20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D05071D1-8354-4E49-8E7C-74ABC3D93671}"/>
              </a:ext>
            </a:extLst>
          </p:cNvPr>
          <p:cNvGrpSpPr/>
          <p:nvPr/>
        </p:nvGrpSpPr>
        <p:grpSpPr>
          <a:xfrm>
            <a:off x="7248128" y="1356921"/>
            <a:ext cx="3923540" cy="5312439"/>
            <a:chOff x="712880" y="1324522"/>
            <a:chExt cx="3989050" cy="548503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56CD05A-D63C-4D1C-8FE2-A519C202E3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789" t="14048" r="27018" b="6397"/>
            <a:stretch/>
          </p:blipFill>
          <p:spPr>
            <a:xfrm>
              <a:off x="712880" y="1324522"/>
              <a:ext cx="3880385" cy="3367390"/>
            </a:xfrm>
            <a:prstGeom prst="rect">
              <a:avLst/>
            </a:prstGeom>
          </p:spPr>
        </p:pic>
        <p:pic>
          <p:nvPicPr>
            <p:cNvPr id="13" name="Picture 16">
              <a:extLst>
                <a:ext uri="{FF2B5EF4-FFF2-40B4-BE49-F238E27FC236}">
                  <a16:creationId xmlns:a16="http://schemas.microsoft.com/office/drawing/2014/main" id="{D04D4A3E-B8E6-4551-99B8-3C475B616C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4125" y="4790216"/>
              <a:ext cx="912579" cy="954701"/>
            </a:xfrm>
            <a:prstGeom prst="rect">
              <a:avLst/>
            </a:prstGeom>
          </p:spPr>
        </p:pic>
        <p:sp>
          <p:nvSpPr>
            <p:cNvPr id="14" name="Rectangle 19">
              <a:extLst>
                <a:ext uri="{FF2B5EF4-FFF2-40B4-BE49-F238E27FC236}">
                  <a16:creationId xmlns:a16="http://schemas.microsoft.com/office/drawing/2014/main" id="{6AA2894C-7510-4E23-96D5-637C05C243B6}"/>
                </a:ext>
              </a:extLst>
            </p:cNvPr>
            <p:cNvSpPr/>
            <p:nvPr/>
          </p:nvSpPr>
          <p:spPr>
            <a:xfrm>
              <a:off x="3594084" y="5445949"/>
              <a:ext cx="1107846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dirty="0">
                  <a:solidFill>
                    <a:srgbClr val="000000"/>
                  </a:solidFill>
                  <a:latin typeface="Varela Round"/>
                </a:rPr>
                <a:t>Katie Moss</a:t>
              </a:r>
            </a:p>
            <a:p>
              <a:pPr algn="ctr"/>
              <a:r>
                <a:rPr lang="en-GB" sz="700" dirty="0"/>
                <a:t>Liverpool</a:t>
              </a:r>
            </a:p>
          </p:txBody>
        </p:sp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79E78277-59C6-4C4E-8825-596768671855}"/>
                </a:ext>
              </a:extLst>
            </p:cNvPr>
            <p:cNvSpPr/>
            <p:nvPr/>
          </p:nvSpPr>
          <p:spPr>
            <a:xfrm>
              <a:off x="2174269" y="5445949"/>
              <a:ext cx="98203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dirty="0">
                  <a:solidFill>
                    <a:srgbClr val="000000"/>
                  </a:solidFill>
                  <a:latin typeface="Varela Round"/>
                </a:rPr>
                <a:t>Katie McAllister</a:t>
              </a:r>
            </a:p>
            <a:p>
              <a:pPr algn="ctr"/>
              <a:r>
                <a:rPr lang="en-GB" sz="700" dirty="0"/>
                <a:t>Liverpool</a:t>
              </a:r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4DC5FAE0-B29E-4272-B4FF-7CFAB405BAB8}"/>
                </a:ext>
              </a:extLst>
            </p:cNvPr>
            <p:cNvSpPr/>
            <p:nvPr/>
          </p:nvSpPr>
          <p:spPr>
            <a:xfrm>
              <a:off x="756453" y="6486388"/>
              <a:ext cx="98203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dirty="0">
                  <a:solidFill>
                    <a:srgbClr val="000000"/>
                  </a:solidFill>
                  <a:latin typeface="Varela Round"/>
                </a:rPr>
                <a:t>Justin Chiong</a:t>
              </a:r>
            </a:p>
            <a:p>
              <a:pPr algn="ctr"/>
              <a:r>
                <a:rPr lang="en-GB" sz="700" dirty="0"/>
                <a:t>Liverpool</a:t>
              </a:r>
            </a:p>
          </p:txBody>
        </p:sp>
        <p:sp>
          <p:nvSpPr>
            <p:cNvPr id="17" name="Rectangle 24">
              <a:extLst>
                <a:ext uri="{FF2B5EF4-FFF2-40B4-BE49-F238E27FC236}">
                  <a16:creationId xmlns:a16="http://schemas.microsoft.com/office/drawing/2014/main" id="{1AAED804-F5A5-4573-975B-7553D6E7A9E3}"/>
                </a:ext>
              </a:extLst>
            </p:cNvPr>
            <p:cNvSpPr/>
            <p:nvPr/>
          </p:nvSpPr>
          <p:spPr>
            <a:xfrm>
              <a:off x="2162839" y="6486388"/>
              <a:ext cx="100489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dirty="0">
                  <a:solidFill>
                    <a:srgbClr val="000000"/>
                  </a:solidFill>
                  <a:latin typeface="Varela Round"/>
                </a:rPr>
                <a:t>Jasmine Martin</a:t>
              </a:r>
            </a:p>
            <a:p>
              <a:pPr algn="ctr"/>
              <a:r>
                <a:rPr lang="en-GB" sz="700" dirty="0"/>
                <a:t>Liverpool</a:t>
              </a:r>
            </a:p>
          </p:txBody>
        </p:sp>
        <p:grpSp>
          <p:nvGrpSpPr>
            <p:cNvPr id="18" name="Group 3">
              <a:extLst>
                <a:ext uri="{FF2B5EF4-FFF2-40B4-BE49-F238E27FC236}">
                  <a16:creationId xmlns:a16="http://schemas.microsoft.com/office/drawing/2014/main" id="{62DF70D1-3710-4334-A6F7-D60CB3BAB958}"/>
                </a:ext>
              </a:extLst>
            </p:cNvPr>
            <p:cNvGrpSpPr/>
            <p:nvPr/>
          </p:nvGrpSpPr>
          <p:grpSpPr>
            <a:xfrm>
              <a:off x="2329831" y="4766687"/>
              <a:ext cx="637204" cy="637587"/>
              <a:chOff x="2362713" y="4766687"/>
              <a:chExt cx="637204" cy="637587"/>
            </a:xfrm>
          </p:grpSpPr>
          <p:pic>
            <p:nvPicPr>
              <p:cNvPr id="31" name="Picture 31">
                <a:extLst>
                  <a:ext uri="{FF2B5EF4-FFF2-40B4-BE49-F238E27FC236}">
                    <a16:creationId xmlns:a16="http://schemas.microsoft.com/office/drawing/2014/main" id="{F3E4BED6-E5C0-42C1-9ABF-DE426D6B19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9631" r="9994" b="7889"/>
              <a:stretch/>
            </p:blipFill>
            <p:spPr>
              <a:xfrm>
                <a:off x="2362713" y="4776529"/>
                <a:ext cx="637204" cy="622462"/>
              </a:xfrm>
              <a:custGeom>
                <a:avLst/>
                <a:gdLst>
                  <a:gd name="connsiteX0" fmla="*/ 226546 w 637204"/>
                  <a:gd name="connsiteY0" fmla="*/ 0 h 622462"/>
                  <a:gd name="connsiteX1" fmla="*/ 410658 w 637204"/>
                  <a:gd name="connsiteY1" fmla="*/ 0 h 622462"/>
                  <a:gd name="connsiteX2" fmla="*/ 442616 w 637204"/>
                  <a:gd name="connsiteY2" fmla="*/ 9927 h 622462"/>
                  <a:gd name="connsiteX3" fmla="*/ 637204 w 637204"/>
                  <a:gd name="connsiteY3" fmla="*/ 303668 h 622462"/>
                  <a:gd name="connsiteX4" fmla="*/ 318602 w 637204"/>
                  <a:gd name="connsiteY4" fmla="*/ 622462 h 622462"/>
                  <a:gd name="connsiteX5" fmla="*/ 0 w 637204"/>
                  <a:gd name="connsiteY5" fmla="*/ 303668 h 622462"/>
                  <a:gd name="connsiteX6" fmla="*/ 194588 w 637204"/>
                  <a:gd name="connsiteY6" fmla="*/ 9927 h 62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7204" h="622462">
                    <a:moveTo>
                      <a:pt x="226546" y="0"/>
                    </a:moveTo>
                    <a:lnTo>
                      <a:pt x="410658" y="0"/>
                    </a:lnTo>
                    <a:lnTo>
                      <a:pt x="442616" y="9927"/>
                    </a:lnTo>
                    <a:cubicBezTo>
                      <a:pt x="556967" y="58322"/>
                      <a:pt x="637204" y="171620"/>
                      <a:pt x="637204" y="303668"/>
                    </a:cubicBezTo>
                    <a:cubicBezTo>
                      <a:pt x="637204" y="479733"/>
                      <a:pt x="494561" y="622462"/>
                      <a:pt x="318602" y="622462"/>
                    </a:cubicBezTo>
                    <a:cubicBezTo>
                      <a:pt x="142643" y="622462"/>
                      <a:pt x="0" y="479733"/>
                      <a:pt x="0" y="303668"/>
                    </a:cubicBezTo>
                    <a:cubicBezTo>
                      <a:pt x="0" y="171620"/>
                      <a:pt x="80237" y="58322"/>
                      <a:pt x="194588" y="9927"/>
                    </a:cubicBezTo>
                    <a:close/>
                  </a:path>
                </a:pathLst>
              </a:custGeom>
            </p:spPr>
          </p:pic>
          <p:sp>
            <p:nvSpPr>
              <p:cNvPr id="32" name="Oval 35">
                <a:extLst>
                  <a:ext uri="{FF2B5EF4-FFF2-40B4-BE49-F238E27FC236}">
                    <a16:creationId xmlns:a16="http://schemas.microsoft.com/office/drawing/2014/main" id="{34C41D32-0F66-4F7F-A270-37942C0FD27F}"/>
                  </a:ext>
                </a:extLst>
              </p:cNvPr>
              <p:cNvSpPr/>
              <p:nvPr/>
            </p:nvSpPr>
            <p:spPr>
              <a:xfrm>
                <a:off x="2362714" y="4766687"/>
                <a:ext cx="637203" cy="637587"/>
              </a:xfrm>
              <a:prstGeom prst="ellipse">
                <a:avLst/>
              </a:prstGeom>
              <a:noFill/>
              <a:ln>
                <a:solidFill>
                  <a:srgbClr val="E0E0E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id="{54C79795-3427-4F86-B147-FD5AE9F6E46D}"/>
                </a:ext>
              </a:extLst>
            </p:cNvPr>
            <p:cNvGrpSpPr/>
            <p:nvPr/>
          </p:nvGrpSpPr>
          <p:grpSpPr>
            <a:xfrm>
              <a:off x="3806986" y="4786553"/>
              <a:ext cx="645591" cy="637588"/>
              <a:chOff x="3779692" y="4786553"/>
              <a:chExt cx="645591" cy="637588"/>
            </a:xfrm>
          </p:grpSpPr>
          <p:pic>
            <p:nvPicPr>
              <p:cNvPr id="29" name="Picture 32">
                <a:extLst>
                  <a:ext uri="{FF2B5EF4-FFF2-40B4-BE49-F238E27FC236}">
                    <a16:creationId xmlns:a16="http://schemas.microsoft.com/office/drawing/2014/main" id="{38AD22C8-81D1-476F-8ACD-05609DC538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465" t="3810" r="10611" b="12532"/>
              <a:stretch/>
            </p:blipFill>
            <p:spPr>
              <a:xfrm>
                <a:off x="3788079" y="4786553"/>
                <a:ext cx="637204" cy="637588"/>
              </a:xfrm>
              <a:custGeom>
                <a:avLst/>
                <a:gdLst>
                  <a:gd name="connsiteX0" fmla="*/ 318602 w 637204"/>
                  <a:gd name="connsiteY0" fmla="*/ 0 h 637588"/>
                  <a:gd name="connsiteX1" fmla="*/ 637204 w 637204"/>
                  <a:gd name="connsiteY1" fmla="*/ 318794 h 637588"/>
                  <a:gd name="connsiteX2" fmla="*/ 318602 w 637204"/>
                  <a:gd name="connsiteY2" fmla="*/ 637588 h 637588"/>
                  <a:gd name="connsiteX3" fmla="*/ 0 w 637204"/>
                  <a:gd name="connsiteY3" fmla="*/ 318794 h 637588"/>
                  <a:gd name="connsiteX4" fmla="*/ 318602 w 637204"/>
                  <a:gd name="connsiteY4" fmla="*/ 0 h 637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7204" h="637588">
                    <a:moveTo>
                      <a:pt x="318602" y="0"/>
                    </a:moveTo>
                    <a:cubicBezTo>
                      <a:pt x="494561" y="0"/>
                      <a:pt x="637204" y="142729"/>
                      <a:pt x="637204" y="318794"/>
                    </a:cubicBezTo>
                    <a:cubicBezTo>
                      <a:pt x="637204" y="494859"/>
                      <a:pt x="494561" y="637588"/>
                      <a:pt x="318602" y="637588"/>
                    </a:cubicBezTo>
                    <a:cubicBezTo>
                      <a:pt x="142643" y="637588"/>
                      <a:pt x="0" y="494859"/>
                      <a:pt x="0" y="318794"/>
                    </a:cubicBezTo>
                    <a:cubicBezTo>
                      <a:pt x="0" y="142729"/>
                      <a:pt x="142643" y="0"/>
                      <a:pt x="318602" y="0"/>
                    </a:cubicBezTo>
                    <a:close/>
                  </a:path>
                </a:pathLst>
              </a:custGeom>
            </p:spPr>
          </p:pic>
          <p:sp>
            <p:nvSpPr>
              <p:cNvPr id="30" name="Oval 38">
                <a:extLst>
                  <a:ext uri="{FF2B5EF4-FFF2-40B4-BE49-F238E27FC236}">
                    <a16:creationId xmlns:a16="http://schemas.microsoft.com/office/drawing/2014/main" id="{4B353F91-A8B4-487F-A49B-9BC5190FCE14}"/>
                  </a:ext>
                </a:extLst>
              </p:cNvPr>
              <p:cNvSpPr/>
              <p:nvPr/>
            </p:nvSpPr>
            <p:spPr>
              <a:xfrm>
                <a:off x="3779692" y="4786553"/>
                <a:ext cx="637203" cy="637587"/>
              </a:xfrm>
              <a:prstGeom prst="ellipse">
                <a:avLst/>
              </a:prstGeom>
              <a:noFill/>
              <a:ln>
                <a:solidFill>
                  <a:srgbClr val="E0E0E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4">
              <a:extLst>
                <a:ext uri="{FF2B5EF4-FFF2-40B4-BE49-F238E27FC236}">
                  <a16:creationId xmlns:a16="http://schemas.microsoft.com/office/drawing/2014/main" id="{852FAA7B-F192-4A07-B775-7AA261A86143}"/>
                </a:ext>
              </a:extLst>
            </p:cNvPr>
            <p:cNvGrpSpPr/>
            <p:nvPr/>
          </p:nvGrpSpPr>
          <p:grpSpPr>
            <a:xfrm>
              <a:off x="906502" y="5824069"/>
              <a:ext cx="640587" cy="637588"/>
              <a:chOff x="906526" y="5792225"/>
              <a:chExt cx="640587" cy="637588"/>
            </a:xfrm>
          </p:grpSpPr>
          <p:pic>
            <p:nvPicPr>
              <p:cNvPr id="27" name="Picture 33">
                <a:extLst>
                  <a:ext uri="{FF2B5EF4-FFF2-40B4-BE49-F238E27FC236}">
                    <a16:creationId xmlns:a16="http://schemas.microsoft.com/office/drawing/2014/main" id="{87E9ADF1-CFF7-4C7F-8981-E8D197F826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773" r="8641" b="3561"/>
              <a:stretch/>
            </p:blipFill>
            <p:spPr>
              <a:xfrm>
                <a:off x="913800" y="5792225"/>
                <a:ext cx="633313" cy="637588"/>
              </a:xfrm>
              <a:custGeom>
                <a:avLst/>
                <a:gdLst>
                  <a:gd name="connsiteX0" fmla="*/ 314711 w 633313"/>
                  <a:gd name="connsiteY0" fmla="*/ 0 h 637588"/>
                  <a:gd name="connsiteX1" fmla="*/ 633313 w 633313"/>
                  <a:gd name="connsiteY1" fmla="*/ 318794 h 637588"/>
                  <a:gd name="connsiteX2" fmla="*/ 314711 w 633313"/>
                  <a:gd name="connsiteY2" fmla="*/ 637588 h 637588"/>
                  <a:gd name="connsiteX3" fmla="*/ 2582 w 633313"/>
                  <a:gd name="connsiteY3" fmla="*/ 383042 h 637588"/>
                  <a:gd name="connsiteX4" fmla="*/ 0 w 633313"/>
                  <a:gd name="connsiteY4" fmla="*/ 357415 h 637588"/>
                  <a:gd name="connsiteX5" fmla="*/ 0 w 633313"/>
                  <a:gd name="connsiteY5" fmla="*/ 280173 h 637588"/>
                  <a:gd name="connsiteX6" fmla="*/ 2582 w 633313"/>
                  <a:gd name="connsiteY6" fmla="*/ 254546 h 637588"/>
                  <a:gd name="connsiteX7" fmla="*/ 314711 w 633313"/>
                  <a:gd name="connsiteY7" fmla="*/ 0 h 637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3313" h="637588">
                    <a:moveTo>
                      <a:pt x="314711" y="0"/>
                    </a:moveTo>
                    <a:cubicBezTo>
                      <a:pt x="490670" y="0"/>
                      <a:pt x="633313" y="142729"/>
                      <a:pt x="633313" y="318794"/>
                    </a:cubicBezTo>
                    <a:cubicBezTo>
                      <a:pt x="633313" y="494859"/>
                      <a:pt x="490670" y="637588"/>
                      <a:pt x="314711" y="637588"/>
                    </a:cubicBezTo>
                    <a:cubicBezTo>
                      <a:pt x="160747" y="637588"/>
                      <a:pt x="32290" y="528311"/>
                      <a:pt x="2582" y="383042"/>
                    </a:cubicBezTo>
                    <a:lnTo>
                      <a:pt x="0" y="357415"/>
                    </a:lnTo>
                    <a:lnTo>
                      <a:pt x="0" y="280173"/>
                    </a:lnTo>
                    <a:lnTo>
                      <a:pt x="2582" y="254546"/>
                    </a:lnTo>
                    <a:cubicBezTo>
                      <a:pt x="32290" y="109277"/>
                      <a:pt x="160747" y="0"/>
                      <a:pt x="314711" y="0"/>
                    </a:cubicBezTo>
                    <a:close/>
                  </a:path>
                </a:pathLst>
              </a:custGeom>
            </p:spPr>
          </p:pic>
          <p:sp>
            <p:nvSpPr>
              <p:cNvPr id="28" name="Oval 39">
                <a:extLst>
                  <a:ext uri="{FF2B5EF4-FFF2-40B4-BE49-F238E27FC236}">
                    <a16:creationId xmlns:a16="http://schemas.microsoft.com/office/drawing/2014/main" id="{E75F9D0D-58EE-44F2-BA76-39662C807073}"/>
                  </a:ext>
                </a:extLst>
              </p:cNvPr>
              <p:cNvSpPr/>
              <p:nvPr/>
            </p:nvSpPr>
            <p:spPr>
              <a:xfrm>
                <a:off x="906526" y="5792226"/>
                <a:ext cx="637203" cy="637587"/>
              </a:xfrm>
              <a:prstGeom prst="ellipse">
                <a:avLst/>
              </a:prstGeom>
              <a:noFill/>
              <a:ln>
                <a:solidFill>
                  <a:srgbClr val="E0E0E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5">
              <a:extLst>
                <a:ext uri="{FF2B5EF4-FFF2-40B4-BE49-F238E27FC236}">
                  <a16:creationId xmlns:a16="http://schemas.microsoft.com/office/drawing/2014/main" id="{BE8E38FE-8F7C-4B97-9636-5C46CA65ECC3}"/>
                </a:ext>
              </a:extLst>
            </p:cNvPr>
            <p:cNvGrpSpPr/>
            <p:nvPr/>
          </p:nvGrpSpPr>
          <p:grpSpPr>
            <a:xfrm>
              <a:off x="2322400" y="5833170"/>
              <a:ext cx="637204" cy="637588"/>
              <a:chOff x="2345146" y="5792226"/>
              <a:chExt cx="637204" cy="637588"/>
            </a:xfrm>
          </p:grpSpPr>
          <p:pic>
            <p:nvPicPr>
              <p:cNvPr id="25" name="Picture 36">
                <a:extLst>
                  <a:ext uri="{FF2B5EF4-FFF2-40B4-BE49-F238E27FC236}">
                    <a16:creationId xmlns:a16="http://schemas.microsoft.com/office/drawing/2014/main" id="{5EBF39DC-1223-4DFC-BB12-5249839E36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782" r="4782" b="3795"/>
              <a:stretch/>
            </p:blipFill>
            <p:spPr>
              <a:xfrm>
                <a:off x="2345146" y="5828159"/>
                <a:ext cx="637204" cy="601655"/>
              </a:xfrm>
              <a:custGeom>
                <a:avLst/>
                <a:gdLst>
                  <a:gd name="connsiteX0" fmla="*/ 174554 w 637204"/>
                  <a:gd name="connsiteY0" fmla="*/ 0 h 601655"/>
                  <a:gd name="connsiteX1" fmla="*/ 462650 w 637204"/>
                  <a:gd name="connsiteY1" fmla="*/ 0 h 601655"/>
                  <a:gd name="connsiteX2" fmla="*/ 496736 w 637204"/>
                  <a:gd name="connsiteY2" fmla="*/ 18512 h 601655"/>
                  <a:gd name="connsiteX3" fmla="*/ 637204 w 637204"/>
                  <a:gd name="connsiteY3" fmla="*/ 282861 h 601655"/>
                  <a:gd name="connsiteX4" fmla="*/ 318602 w 637204"/>
                  <a:gd name="connsiteY4" fmla="*/ 601655 h 601655"/>
                  <a:gd name="connsiteX5" fmla="*/ 0 w 637204"/>
                  <a:gd name="connsiteY5" fmla="*/ 282861 h 601655"/>
                  <a:gd name="connsiteX6" fmla="*/ 140469 w 637204"/>
                  <a:gd name="connsiteY6" fmla="*/ 18512 h 601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7204" h="601655">
                    <a:moveTo>
                      <a:pt x="174554" y="0"/>
                    </a:moveTo>
                    <a:lnTo>
                      <a:pt x="462650" y="0"/>
                    </a:lnTo>
                    <a:lnTo>
                      <a:pt x="496736" y="18512"/>
                    </a:lnTo>
                    <a:cubicBezTo>
                      <a:pt x="581484" y="75802"/>
                      <a:pt x="637204" y="172821"/>
                      <a:pt x="637204" y="282861"/>
                    </a:cubicBezTo>
                    <a:cubicBezTo>
                      <a:pt x="637204" y="458926"/>
                      <a:pt x="494561" y="601655"/>
                      <a:pt x="318602" y="601655"/>
                    </a:cubicBezTo>
                    <a:cubicBezTo>
                      <a:pt x="142643" y="601655"/>
                      <a:pt x="0" y="458926"/>
                      <a:pt x="0" y="282861"/>
                    </a:cubicBezTo>
                    <a:cubicBezTo>
                      <a:pt x="0" y="172821"/>
                      <a:pt x="55720" y="75802"/>
                      <a:pt x="140469" y="18512"/>
                    </a:cubicBezTo>
                    <a:close/>
                  </a:path>
                </a:pathLst>
              </a:custGeom>
            </p:spPr>
          </p:pic>
          <p:sp>
            <p:nvSpPr>
              <p:cNvPr id="26" name="Oval 40">
                <a:extLst>
                  <a:ext uri="{FF2B5EF4-FFF2-40B4-BE49-F238E27FC236}">
                    <a16:creationId xmlns:a16="http://schemas.microsoft.com/office/drawing/2014/main" id="{AAC90836-56B6-4CE1-8C81-F6C5F6D86DBF}"/>
                  </a:ext>
                </a:extLst>
              </p:cNvPr>
              <p:cNvSpPr/>
              <p:nvPr/>
            </p:nvSpPr>
            <p:spPr>
              <a:xfrm>
                <a:off x="2345147" y="5792226"/>
                <a:ext cx="637203" cy="637587"/>
              </a:xfrm>
              <a:prstGeom prst="ellipse">
                <a:avLst/>
              </a:prstGeom>
              <a:noFill/>
              <a:ln>
                <a:solidFill>
                  <a:srgbClr val="E0E0E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41">
              <a:extLst>
                <a:ext uri="{FF2B5EF4-FFF2-40B4-BE49-F238E27FC236}">
                  <a16:creationId xmlns:a16="http://schemas.microsoft.com/office/drawing/2014/main" id="{E6CE04C3-F7C7-4D5E-8B5B-BE01B9AC7A08}"/>
                </a:ext>
              </a:extLst>
            </p:cNvPr>
            <p:cNvSpPr/>
            <p:nvPr/>
          </p:nvSpPr>
          <p:spPr>
            <a:xfrm>
              <a:off x="756453" y="5445949"/>
              <a:ext cx="930251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800" dirty="0">
                  <a:solidFill>
                    <a:srgbClr val="000000"/>
                  </a:solidFill>
                  <a:latin typeface="Varela Round"/>
                </a:rPr>
                <a:t>Fiona Mara</a:t>
              </a:r>
            </a:p>
            <a:p>
              <a:pPr algn="ctr"/>
              <a:r>
                <a:rPr lang="en-GB" sz="700" dirty="0"/>
                <a:t>Glasgow</a:t>
              </a:r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34668" y="5696831"/>
            <a:ext cx="849550" cy="697598"/>
          </a:xfrm>
          <a:prstGeom prst="rect">
            <a:avLst/>
          </a:prstGeom>
        </p:spPr>
      </p:pic>
      <p:sp>
        <p:nvSpPr>
          <p:cNvPr id="33" name="Rectangle 24">
            <a:extLst>
              <a:ext uri="{FF2B5EF4-FFF2-40B4-BE49-F238E27FC236}">
                <a16:creationId xmlns:a16="http://schemas.microsoft.com/office/drawing/2014/main" id="{1AAED804-F5A5-4573-975B-7553D6E7A9E3}"/>
              </a:ext>
            </a:extLst>
          </p:cNvPr>
          <p:cNvSpPr/>
          <p:nvPr/>
        </p:nvSpPr>
        <p:spPr>
          <a:xfrm>
            <a:off x="10128448" y="6375331"/>
            <a:ext cx="9883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Varela Round"/>
              </a:rPr>
              <a:t>Marta </a:t>
            </a:r>
            <a:r>
              <a:rPr lang="en-GB" sz="800" dirty="0" err="1" smtClean="0">
                <a:solidFill>
                  <a:srgbClr val="000000"/>
                </a:solidFill>
                <a:latin typeface="Varela Round"/>
              </a:rPr>
              <a:t>Boffito</a:t>
            </a:r>
            <a:endParaRPr lang="en-GB" sz="800" dirty="0">
              <a:solidFill>
                <a:srgbClr val="000000"/>
              </a:solidFill>
              <a:latin typeface="Varela Round"/>
            </a:endParaRPr>
          </a:p>
          <a:p>
            <a:pPr algn="ctr"/>
            <a:r>
              <a:rPr lang="en-GB" sz="700" dirty="0" smtClean="0"/>
              <a:t>London</a:t>
            </a:r>
            <a:endParaRPr lang="en-GB" sz="7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43886" y="5661249"/>
            <a:ext cx="759764" cy="731324"/>
          </a:xfrm>
          <a:prstGeom prst="rect">
            <a:avLst/>
          </a:prstGeom>
        </p:spPr>
      </p:pic>
      <p:sp>
        <p:nvSpPr>
          <p:cNvPr id="34" name="Rectangle 24">
            <a:extLst>
              <a:ext uri="{FF2B5EF4-FFF2-40B4-BE49-F238E27FC236}">
                <a16:creationId xmlns:a16="http://schemas.microsoft.com/office/drawing/2014/main" id="{1AAED804-F5A5-4573-975B-7553D6E7A9E3}"/>
              </a:ext>
            </a:extLst>
          </p:cNvPr>
          <p:cNvSpPr/>
          <p:nvPr/>
        </p:nvSpPr>
        <p:spPr>
          <a:xfrm>
            <a:off x="11111268" y="6392572"/>
            <a:ext cx="10048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Varela Round"/>
              </a:rPr>
              <a:t>Alison Boyle</a:t>
            </a:r>
            <a:endParaRPr lang="en-GB" sz="800" dirty="0">
              <a:solidFill>
                <a:srgbClr val="000000"/>
              </a:solidFill>
              <a:latin typeface="Varela Round"/>
            </a:endParaRPr>
          </a:p>
          <a:p>
            <a:pPr algn="ctr"/>
            <a:r>
              <a:rPr lang="en-GB" sz="700" dirty="0" smtClean="0"/>
              <a:t>Glasgow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21650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14192" r="8874"/>
          <a:stretch/>
        </p:blipFill>
        <p:spPr>
          <a:xfrm>
            <a:off x="4655840" y="1623536"/>
            <a:ext cx="7416825" cy="4037711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1623537"/>
            <a:ext cx="5518908" cy="4037711"/>
          </a:xfrm>
          <a:prstGeom prst="rect">
            <a:avLst/>
          </a:prstGeom>
        </p:spPr>
      </p:pic>
      <p:sp>
        <p:nvSpPr>
          <p:cNvPr id="36" name="Textfeld 35"/>
          <p:cNvSpPr txBox="1"/>
          <p:nvPr/>
        </p:nvSpPr>
        <p:spPr>
          <a:xfrm>
            <a:off x="4151784" y="764704"/>
            <a:ext cx="2926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 smtClean="0"/>
              <a:t>See </a:t>
            </a:r>
            <a:r>
              <a:rPr lang="de-CH" sz="3200" b="1" dirty="0" err="1" smtClean="0"/>
              <a:t>you</a:t>
            </a:r>
            <a:r>
              <a:rPr lang="de-CH" sz="3200" b="1" dirty="0" smtClean="0"/>
              <a:t> in Basel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56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871864" y="6289575"/>
            <a:ext cx="69847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GB" sz="1400" dirty="0" smtClean="0">
                <a:latin typeface="+mn-lt"/>
                <a:cs typeface="Arial" panose="020B0604020202020204" pitchFamily="34" charset="0"/>
              </a:rPr>
              <a:t>Castilho JL et al. J </a:t>
            </a:r>
            <a:r>
              <a:rPr lang="en-GB" sz="1400" dirty="0" err="1" smtClean="0">
                <a:latin typeface="+mn-lt"/>
                <a:cs typeface="Arial" panose="020B0604020202020204" pitchFamily="34" charset="0"/>
              </a:rPr>
              <a:t>Int</a:t>
            </a:r>
            <a:r>
              <a:rPr lang="en-GB" sz="1400" dirty="0" smtClean="0">
                <a:latin typeface="+mn-lt"/>
                <a:cs typeface="Arial" panose="020B0604020202020204" pitchFamily="34" charset="0"/>
              </a:rPr>
              <a:t> AIDS </a:t>
            </a:r>
            <a:r>
              <a:rPr lang="en-GB" sz="1400" dirty="0" err="1" smtClean="0">
                <a:latin typeface="+mn-lt"/>
                <a:cs typeface="Arial" panose="020B0604020202020204" pitchFamily="34" charset="0"/>
              </a:rPr>
              <a:t>Soc</a:t>
            </a:r>
            <a:r>
              <a:rPr lang="en-GB" sz="1400" dirty="0" smtClean="0">
                <a:latin typeface="+mn-lt"/>
                <a:cs typeface="Arial" panose="020B0604020202020204" pitchFamily="34" charset="0"/>
              </a:rPr>
              <a:t> 2019 </a:t>
            </a:r>
            <a:endParaRPr lang="da-DK" sz="1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Text Box 591"/>
          <p:cNvSpPr txBox="1">
            <a:spLocks noChangeArrowheads="1"/>
          </p:cNvSpPr>
          <p:nvPr/>
        </p:nvSpPr>
        <p:spPr bwMode="auto">
          <a:xfrm>
            <a:off x="695400" y="125413"/>
            <a:ext cx="37383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CH" sz="2800" b="1" dirty="0" err="1">
                <a:solidFill>
                  <a:srgbClr val="025B9E"/>
                </a:solidFill>
                <a:latin typeface="Calibri" pitchFamily="34" charset="0"/>
              </a:rPr>
              <a:t>Aging</a:t>
            </a:r>
            <a:r>
              <a:rPr lang="de-CH" sz="2800" b="1" dirty="0">
                <a:solidFill>
                  <a:srgbClr val="025B9E"/>
                </a:solidFill>
                <a:latin typeface="Calibri" pitchFamily="34" charset="0"/>
              </a:rPr>
              <a:t> of HIV </a:t>
            </a:r>
            <a:r>
              <a:rPr lang="de-CH" sz="2800" b="1" dirty="0" err="1" smtClean="0">
                <a:solidFill>
                  <a:srgbClr val="025B9E"/>
                </a:solidFill>
                <a:latin typeface="Calibri" pitchFamily="34" charset="0"/>
              </a:rPr>
              <a:t>population</a:t>
            </a:r>
            <a:endParaRPr lang="de-CH" sz="2800" b="1" dirty="0">
              <a:solidFill>
                <a:srgbClr val="025B9E"/>
              </a:solidFill>
              <a:latin typeface="Calibri" pitchFamily="34" charset="0"/>
            </a:endParaRPr>
          </a:p>
        </p:txBody>
      </p:sp>
      <p:sp>
        <p:nvSpPr>
          <p:cNvPr id="31" name="Line 3"/>
          <p:cNvSpPr>
            <a:spLocks noChangeShapeType="1"/>
          </p:cNvSpPr>
          <p:nvPr/>
        </p:nvSpPr>
        <p:spPr bwMode="auto">
          <a:xfrm>
            <a:off x="767408" y="692697"/>
            <a:ext cx="10657184" cy="0"/>
          </a:xfrm>
          <a:prstGeom prst="line">
            <a:avLst/>
          </a:prstGeom>
          <a:noFill/>
          <a:ln w="28575">
            <a:solidFill>
              <a:srgbClr val="025B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" name="Textfeld 2"/>
          <p:cNvSpPr txBox="1"/>
          <p:nvPr/>
        </p:nvSpPr>
        <p:spPr>
          <a:xfrm>
            <a:off x="1487488" y="1000804"/>
            <a:ext cx="3725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/>
              <a:t>Age </a:t>
            </a:r>
            <a:r>
              <a:rPr lang="de-CH" b="1" dirty="0" err="1" smtClean="0"/>
              <a:t>distribution</a:t>
            </a:r>
            <a:r>
              <a:rPr lang="de-CH" b="1" dirty="0" smtClean="0"/>
              <a:t> of PLWH in </a:t>
            </a:r>
            <a:r>
              <a:rPr lang="de-CH" b="1" dirty="0" err="1" smtClean="0"/>
              <a:t>the</a:t>
            </a:r>
            <a:r>
              <a:rPr lang="de-CH" b="1" dirty="0" smtClean="0"/>
              <a:t> SHCS</a:t>
            </a:r>
            <a:endParaRPr lang="en-US" b="1" dirty="0"/>
          </a:p>
        </p:txBody>
      </p:sp>
      <p:sp>
        <p:nvSpPr>
          <p:cNvPr id="29" name="Textfeld 28"/>
          <p:cNvSpPr txBox="1"/>
          <p:nvPr/>
        </p:nvSpPr>
        <p:spPr>
          <a:xfrm>
            <a:off x="7536979" y="1000804"/>
            <a:ext cx="3459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b="1" dirty="0" smtClean="0"/>
              <a:t>Proportion of </a:t>
            </a:r>
            <a:r>
              <a:rPr lang="de-CH" b="1" u="sng" dirty="0" smtClean="0"/>
              <a:t>&gt;</a:t>
            </a:r>
            <a:r>
              <a:rPr lang="de-CH" b="1" dirty="0" smtClean="0"/>
              <a:t> 50 </a:t>
            </a:r>
            <a:r>
              <a:rPr lang="de-CH" b="1" dirty="0" err="1" smtClean="0"/>
              <a:t>years</a:t>
            </a:r>
            <a:r>
              <a:rPr lang="de-CH" b="1" dirty="0" smtClean="0"/>
              <a:t> </a:t>
            </a:r>
            <a:r>
              <a:rPr lang="de-CH" b="1" dirty="0" err="1" smtClean="0"/>
              <a:t>old</a:t>
            </a:r>
            <a:r>
              <a:rPr lang="de-CH" b="1" dirty="0" smtClean="0"/>
              <a:t> PLWH</a:t>
            </a:r>
          </a:p>
          <a:p>
            <a:pPr algn="ctr"/>
            <a:r>
              <a:rPr lang="de-CH" b="1" dirty="0"/>
              <a:t>i</a:t>
            </a:r>
            <a:r>
              <a:rPr lang="de-CH" b="1" dirty="0" smtClean="0"/>
              <a:t>n a multi-site </a:t>
            </a:r>
            <a:r>
              <a:rPr lang="de-CH" b="1" dirty="0" err="1" smtClean="0"/>
              <a:t>cohort</a:t>
            </a:r>
            <a:r>
              <a:rPr lang="de-CH" b="1" dirty="0" smtClean="0"/>
              <a:t> in </a:t>
            </a:r>
            <a:r>
              <a:rPr lang="de-CH" b="1" dirty="0" err="1" smtClean="0"/>
              <a:t>Brazil</a:t>
            </a:r>
            <a:endParaRPr lang="en-US" b="1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6460242" y="1591223"/>
            <a:ext cx="5324390" cy="3185737"/>
            <a:chOff x="6600056" y="1591224"/>
            <a:chExt cx="4870880" cy="2659757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00056" y="1591224"/>
              <a:ext cx="4870880" cy="2659757"/>
            </a:xfrm>
            <a:prstGeom prst="rect">
              <a:avLst/>
            </a:prstGeom>
          </p:spPr>
        </p:pic>
        <p:sp>
          <p:nvSpPr>
            <p:cNvPr id="7" name="Rechteck 6"/>
            <p:cNvSpPr/>
            <p:nvPr/>
          </p:nvSpPr>
          <p:spPr>
            <a:xfrm>
              <a:off x="7451452" y="3190117"/>
              <a:ext cx="84708" cy="84885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7801332" y="3030860"/>
              <a:ext cx="72008" cy="1008112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8146132" y="2989332"/>
              <a:ext cx="76893" cy="10420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8484965" y="2884304"/>
              <a:ext cx="72008" cy="115212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8829570" y="2725013"/>
              <a:ext cx="74742" cy="131141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9160978" y="2591956"/>
              <a:ext cx="95754" cy="146225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9514284" y="2423428"/>
              <a:ext cx="72008" cy="161808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9854965" y="2353960"/>
              <a:ext cx="82859" cy="1687553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10206497" y="2276873"/>
              <a:ext cx="65967" cy="17621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10542716" y="2194704"/>
              <a:ext cx="82168" cy="184426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10885928" y="2047575"/>
              <a:ext cx="82168" cy="199393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hteck 47"/>
            <p:cNvSpPr/>
            <p:nvPr/>
          </p:nvSpPr>
          <p:spPr>
            <a:xfrm>
              <a:off x="11233268" y="1906672"/>
              <a:ext cx="82168" cy="213229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hteck 14"/>
          <p:cNvSpPr/>
          <p:nvPr/>
        </p:nvSpPr>
        <p:spPr>
          <a:xfrm>
            <a:off x="7176120" y="4830418"/>
            <a:ext cx="144016" cy="14401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feld 15"/>
          <p:cNvSpPr txBox="1"/>
          <p:nvPr/>
        </p:nvSpPr>
        <p:spPr>
          <a:xfrm>
            <a:off x="7389727" y="4733149"/>
            <a:ext cx="187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/>
              <a:t>PLWH &gt; 50 </a:t>
            </a:r>
            <a:r>
              <a:rPr lang="de-CH" sz="1600" dirty="0" err="1" smtClean="0"/>
              <a:t>years</a:t>
            </a:r>
            <a:r>
              <a:rPr lang="de-CH" sz="1600" dirty="0" smtClean="0"/>
              <a:t> </a:t>
            </a:r>
            <a:r>
              <a:rPr lang="de-CH" sz="1600" dirty="0" err="1" smtClean="0"/>
              <a:t>old</a:t>
            </a:r>
            <a:endParaRPr lang="en-US" sz="1600" dirty="0"/>
          </a:p>
        </p:txBody>
      </p:sp>
      <p:sp>
        <p:nvSpPr>
          <p:cNvPr id="49" name="Rechteck 48"/>
          <p:cNvSpPr/>
          <p:nvPr/>
        </p:nvSpPr>
        <p:spPr>
          <a:xfrm>
            <a:off x="7176120" y="5098259"/>
            <a:ext cx="144016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feld 49"/>
          <p:cNvSpPr txBox="1"/>
          <p:nvPr/>
        </p:nvSpPr>
        <p:spPr>
          <a:xfrm>
            <a:off x="7389727" y="5000990"/>
            <a:ext cx="2805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err="1" smtClean="0"/>
              <a:t>prevalence</a:t>
            </a:r>
            <a:r>
              <a:rPr lang="de-CH" sz="1600" dirty="0" smtClean="0"/>
              <a:t> of </a:t>
            </a:r>
            <a:r>
              <a:rPr lang="de-CH" sz="1600" u="sng" dirty="0" smtClean="0"/>
              <a:t>&gt;</a:t>
            </a:r>
            <a:r>
              <a:rPr lang="de-CH" sz="1600" dirty="0" smtClean="0"/>
              <a:t> 2 </a:t>
            </a:r>
            <a:r>
              <a:rPr lang="de-CH" sz="1600" dirty="0" err="1" smtClean="0"/>
              <a:t>comorbidities</a:t>
            </a:r>
            <a:endParaRPr lang="en-US" sz="1600" dirty="0"/>
          </a:p>
        </p:txBody>
      </p:sp>
      <p:sp>
        <p:nvSpPr>
          <p:cNvPr id="51" name="Rechteck 50"/>
          <p:cNvSpPr/>
          <p:nvPr/>
        </p:nvSpPr>
        <p:spPr>
          <a:xfrm>
            <a:off x="7176120" y="5401412"/>
            <a:ext cx="144016" cy="1440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feld 51"/>
          <p:cNvSpPr txBox="1"/>
          <p:nvPr/>
        </p:nvSpPr>
        <p:spPr>
          <a:xfrm>
            <a:off x="7389727" y="5304143"/>
            <a:ext cx="2805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err="1" smtClean="0"/>
              <a:t>prevalence</a:t>
            </a:r>
            <a:r>
              <a:rPr lang="de-CH" sz="1600" dirty="0" smtClean="0"/>
              <a:t> of </a:t>
            </a:r>
            <a:r>
              <a:rPr lang="de-CH" sz="1600" u="sng" dirty="0" smtClean="0"/>
              <a:t>&gt;</a:t>
            </a:r>
            <a:r>
              <a:rPr lang="de-CH" sz="1600" dirty="0" smtClean="0"/>
              <a:t> 3 </a:t>
            </a:r>
            <a:r>
              <a:rPr lang="de-CH" sz="1600" dirty="0" err="1" smtClean="0"/>
              <a:t>comorbidities</a:t>
            </a:r>
            <a:endParaRPr lang="en-US" sz="1600" dirty="0"/>
          </a:p>
        </p:txBody>
      </p:sp>
      <p:sp>
        <p:nvSpPr>
          <p:cNvPr id="53" name="Textfeld 52"/>
          <p:cNvSpPr txBox="1"/>
          <p:nvPr/>
        </p:nvSpPr>
        <p:spPr>
          <a:xfrm>
            <a:off x="7051077" y="5662989"/>
            <a:ext cx="4781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de-CH" b="1" dirty="0" smtClean="0"/>
              <a:t>Most </a:t>
            </a:r>
            <a:r>
              <a:rPr lang="de-CH" b="1" dirty="0" err="1" smtClean="0"/>
              <a:t>common</a:t>
            </a:r>
            <a:r>
              <a:rPr lang="de-CH" b="1" dirty="0" smtClean="0"/>
              <a:t> </a:t>
            </a:r>
            <a:r>
              <a:rPr lang="de-CH" b="1" dirty="0" err="1" smtClean="0"/>
              <a:t>comorbidities</a:t>
            </a:r>
            <a:r>
              <a:rPr lang="de-CH" b="1" dirty="0" smtClean="0"/>
              <a:t>: </a:t>
            </a:r>
            <a:r>
              <a:rPr lang="de-CH" b="1" dirty="0" err="1" smtClean="0"/>
              <a:t>hyperlipidemia</a:t>
            </a:r>
            <a:endParaRPr lang="de-CH" b="1" dirty="0" smtClean="0"/>
          </a:p>
          <a:p>
            <a:r>
              <a:rPr lang="de-CH" b="1" dirty="0"/>
              <a:t> </a:t>
            </a:r>
            <a:r>
              <a:rPr lang="de-CH" b="1" dirty="0" smtClean="0"/>
              <a:t>     and </a:t>
            </a:r>
            <a:r>
              <a:rPr lang="de-CH" b="1" dirty="0" err="1" smtClean="0"/>
              <a:t>diabetes</a:t>
            </a:r>
            <a:r>
              <a:rPr lang="de-CH" b="1" dirty="0" smtClean="0"/>
              <a:t> </a:t>
            </a:r>
            <a:endParaRPr lang="en-US" b="1" dirty="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407368" y="6289575"/>
            <a:ext cx="69847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GB" sz="1400" dirty="0">
                <a:latin typeface="+mn-lt"/>
                <a:cs typeface="Arial" panose="020B0604020202020204" pitchFamily="34" charset="0"/>
              </a:rPr>
              <a:t>Smit M et al. Lancet Infect Dis 2015; Smit M et al. </a:t>
            </a:r>
            <a:r>
              <a:rPr lang="en-GB" sz="1400" dirty="0" err="1">
                <a:latin typeface="+mn-lt"/>
                <a:cs typeface="Arial" panose="020B0604020202020204" pitchFamily="34" charset="0"/>
              </a:rPr>
              <a:t>PLoS</a:t>
            </a:r>
            <a:r>
              <a:rPr lang="en-GB" sz="1400" dirty="0">
                <a:latin typeface="+mn-lt"/>
                <a:cs typeface="Arial" panose="020B0604020202020204" pitchFamily="34" charset="0"/>
              </a:rPr>
              <a:t> One 2017</a:t>
            </a:r>
            <a:endParaRPr lang="da-DK" sz="1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07368" y="5301208"/>
            <a:ext cx="5952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Mathematical</a:t>
            </a:r>
            <a:r>
              <a:rPr lang="de-CH" dirty="0" smtClean="0"/>
              <a:t> </a:t>
            </a:r>
            <a:r>
              <a:rPr lang="de-CH" dirty="0" err="1" smtClean="0"/>
              <a:t>models</a:t>
            </a:r>
            <a:r>
              <a:rPr lang="de-CH" dirty="0" smtClean="0"/>
              <a:t> </a:t>
            </a:r>
            <a:r>
              <a:rPr lang="de-CH" dirty="0" err="1" smtClean="0"/>
              <a:t>using</a:t>
            </a:r>
            <a:r>
              <a:rPr lang="de-CH" dirty="0" smtClean="0"/>
              <a:t> </a:t>
            </a:r>
            <a:r>
              <a:rPr lang="de-CH" dirty="0" err="1" smtClean="0"/>
              <a:t>data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US, </a:t>
            </a:r>
            <a:r>
              <a:rPr lang="de-CH" dirty="0" err="1" smtClean="0"/>
              <a:t>Italian</a:t>
            </a:r>
            <a:r>
              <a:rPr lang="de-CH" dirty="0" smtClean="0"/>
              <a:t> and </a:t>
            </a:r>
            <a:r>
              <a:rPr lang="de-CH" dirty="0" err="1" smtClean="0"/>
              <a:t>Dutch</a:t>
            </a:r>
            <a:endParaRPr lang="de-CH" dirty="0" smtClean="0"/>
          </a:p>
          <a:p>
            <a:r>
              <a:rPr lang="de-CH" dirty="0" smtClean="0"/>
              <a:t>HIV </a:t>
            </a:r>
            <a:r>
              <a:rPr lang="de-CH" dirty="0" err="1" smtClean="0"/>
              <a:t>Cohort</a:t>
            </a:r>
            <a:r>
              <a:rPr lang="de-CH" dirty="0" smtClean="0"/>
              <a:t> </a:t>
            </a:r>
            <a:r>
              <a:rPr lang="de-CH" dirty="0" err="1" smtClean="0"/>
              <a:t>project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dirty="0" smtClean="0"/>
              <a:t> 30-40% of PLWH will </a:t>
            </a:r>
            <a:r>
              <a:rPr lang="de-CH" dirty="0" err="1" smtClean="0"/>
              <a:t>be</a:t>
            </a:r>
            <a:r>
              <a:rPr lang="de-CH" dirty="0" smtClean="0"/>
              <a:t> &gt; 60-65 </a:t>
            </a:r>
            <a:r>
              <a:rPr lang="de-CH" dirty="0" err="1" smtClean="0"/>
              <a:t>years</a:t>
            </a:r>
            <a:endParaRPr lang="de-CH" dirty="0" smtClean="0"/>
          </a:p>
          <a:p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u="sng" dirty="0" smtClean="0"/>
              <a:t>&gt;</a:t>
            </a:r>
            <a:r>
              <a:rPr lang="de-CH" dirty="0" smtClean="0"/>
              <a:t> 3 </a:t>
            </a:r>
            <a:r>
              <a:rPr lang="de-CH" dirty="0" err="1" smtClean="0"/>
              <a:t>comorbidities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2030-2035.</a:t>
            </a: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89" y="1548062"/>
            <a:ext cx="6053851" cy="348036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155" y="4513899"/>
            <a:ext cx="563136" cy="544971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898224" y="4617704"/>
            <a:ext cx="4951997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28600" indent="-228600">
              <a:buAutoNum type="arabicPlain" startAt="86"/>
            </a:pPr>
            <a:r>
              <a:rPr lang="de-CH" sz="1100" b="1" dirty="0" smtClean="0"/>
              <a:t>88     90     92      94      96     98     00     02     04      06     08     10     12     14      16</a:t>
            </a:r>
          </a:p>
          <a:p>
            <a:r>
              <a:rPr lang="de-CH" sz="1100" b="1" dirty="0"/>
              <a:t>	</a:t>
            </a:r>
            <a:r>
              <a:rPr lang="de-CH" sz="1100" b="1" dirty="0" smtClean="0"/>
              <a:t>	                 </a:t>
            </a:r>
            <a:r>
              <a:rPr lang="de-CH" sz="1100" b="1" dirty="0" err="1" smtClean="0"/>
              <a:t>year</a:t>
            </a:r>
            <a:endParaRPr lang="en-US" sz="11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481371" y="1460418"/>
            <a:ext cx="50206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100" b="1" dirty="0" smtClean="0"/>
              <a:t>100%</a:t>
            </a:r>
            <a:endParaRPr lang="en-US" sz="1100" b="1" dirty="0"/>
          </a:p>
        </p:txBody>
      </p:sp>
      <p:sp>
        <p:nvSpPr>
          <p:cNvPr id="37" name="Textfeld 36"/>
          <p:cNvSpPr txBox="1"/>
          <p:nvPr/>
        </p:nvSpPr>
        <p:spPr>
          <a:xfrm>
            <a:off x="551904" y="2052434"/>
            <a:ext cx="43152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100" b="1" dirty="0" smtClean="0"/>
              <a:t>80%</a:t>
            </a:r>
            <a:endParaRPr lang="en-US" sz="1100" b="1" dirty="0"/>
          </a:p>
        </p:txBody>
      </p:sp>
      <p:sp>
        <p:nvSpPr>
          <p:cNvPr id="41" name="Textfeld 40"/>
          <p:cNvSpPr txBox="1"/>
          <p:nvPr/>
        </p:nvSpPr>
        <p:spPr>
          <a:xfrm>
            <a:off x="551644" y="2681600"/>
            <a:ext cx="43152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100" b="1" dirty="0" smtClean="0"/>
              <a:t>60%</a:t>
            </a:r>
            <a:endParaRPr lang="en-US" sz="1100" b="1" dirty="0"/>
          </a:p>
        </p:txBody>
      </p:sp>
      <p:sp>
        <p:nvSpPr>
          <p:cNvPr id="42" name="Textfeld 41"/>
          <p:cNvSpPr txBox="1"/>
          <p:nvPr/>
        </p:nvSpPr>
        <p:spPr>
          <a:xfrm>
            <a:off x="551644" y="3282699"/>
            <a:ext cx="43152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100" b="1" dirty="0" smtClean="0"/>
              <a:t>40%</a:t>
            </a:r>
            <a:endParaRPr lang="en-US" sz="1100" b="1" dirty="0"/>
          </a:p>
        </p:txBody>
      </p:sp>
      <p:sp>
        <p:nvSpPr>
          <p:cNvPr id="43" name="Textfeld 42"/>
          <p:cNvSpPr txBox="1"/>
          <p:nvPr/>
        </p:nvSpPr>
        <p:spPr>
          <a:xfrm>
            <a:off x="551644" y="3856323"/>
            <a:ext cx="43152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100" b="1" dirty="0" smtClean="0"/>
              <a:t>20%</a:t>
            </a:r>
            <a:endParaRPr lang="en-US" sz="1100" b="1" dirty="0"/>
          </a:p>
        </p:txBody>
      </p:sp>
      <p:sp>
        <p:nvSpPr>
          <p:cNvPr id="54" name="Textfeld 53"/>
          <p:cNvSpPr txBox="1"/>
          <p:nvPr/>
        </p:nvSpPr>
        <p:spPr>
          <a:xfrm>
            <a:off x="590225" y="4439707"/>
            <a:ext cx="39145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100" b="1" dirty="0"/>
              <a:t> </a:t>
            </a:r>
            <a:r>
              <a:rPr lang="de-CH" sz="1100" b="1" dirty="0" smtClean="0"/>
              <a:t>0%</a:t>
            </a:r>
            <a:endParaRPr lang="en-US" sz="1100" b="1" dirty="0"/>
          </a:p>
        </p:txBody>
      </p:sp>
      <p:sp>
        <p:nvSpPr>
          <p:cNvPr id="14" name="Textfeld 13"/>
          <p:cNvSpPr txBox="1"/>
          <p:nvPr/>
        </p:nvSpPr>
        <p:spPr>
          <a:xfrm rot="16200000">
            <a:off x="13110" y="3006421"/>
            <a:ext cx="892622" cy="2616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100" b="1" dirty="0" smtClean="0"/>
              <a:t>% </a:t>
            </a:r>
            <a:r>
              <a:rPr lang="de-CH" sz="1100" b="1" dirty="0" err="1" smtClean="0"/>
              <a:t>patients</a:t>
            </a:r>
            <a:endParaRPr lang="en-US" sz="11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5939552" y="2588844"/>
            <a:ext cx="5084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100" b="1" dirty="0" smtClean="0"/>
              <a:t>&gt;70</a:t>
            </a:r>
            <a:endParaRPr lang="en-US" sz="1100" b="1" dirty="0"/>
          </a:p>
        </p:txBody>
      </p:sp>
      <p:sp>
        <p:nvSpPr>
          <p:cNvPr id="55" name="Textfeld 54"/>
          <p:cNvSpPr txBox="1"/>
          <p:nvPr/>
        </p:nvSpPr>
        <p:spPr>
          <a:xfrm>
            <a:off x="5939552" y="2841461"/>
            <a:ext cx="51648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100" b="1" dirty="0" smtClean="0"/>
              <a:t>61-70</a:t>
            </a:r>
            <a:endParaRPr lang="en-US" sz="1100" b="1" dirty="0"/>
          </a:p>
        </p:txBody>
      </p:sp>
      <p:sp>
        <p:nvSpPr>
          <p:cNvPr id="56" name="Textfeld 55"/>
          <p:cNvSpPr txBox="1"/>
          <p:nvPr/>
        </p:nvSpPr>
        <p:spPr>
          <a:xfrm>
            <a:off x="5941696" y="3058806"/>
            <a:ext cx="51648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100" b="1" dirty="0" smtClean="0"/>
              <a:t>51-60</a:t>
            </a:r>
            <a:endParaRPr lang="en-US" sz="1100" b="1" dirty="0"/>
          </a:p>
        </p:txBody>
      </p:sp>
      <p:sp>
        <p:nvSpPr>
          <p:cNvPr id="57" name="Textfeld 56"/>
          <p:cNvSpPr txBox="1"/>
          <p:nvPr/>
        </p:nvSpPr>
        <p:spPr>
          <a:xfrm>
            <a:off x="5942840" y="3311406"/>
            <a:ext cx="51648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100" b="1" dirty="0" smtClean="0"/>
              <a:t>41-50</a:t>
            </a:r>
            <a:endParaRPr lang="en-US" sz="1100" b="1" dirty="0"/>
          </a:p>
        </p:txBody>
      </p:sp>
      <p:sp>
        <p:nvSpPr>
          <p:cNvPr id="58" name="Textfeld 57"/>
          <p:cNvSpPr txBox="1"/>
          <p:nvPr/>
        </p:nvSpPr>
        <p:spPr>
          <a:xfrm>
            <a:off x="5937898" y="3537663"/>
            <a:ext cx="51648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100" b="1" dirty="0" smtClean="0"/>
              <a:t>31-40</a:t>
            </a:r>
            <a:endParaRPr lang="en-US" sz="1100" b="1" dirty="0"/>
          </a:p>
        </p:txBody>
      </p:sp>
      <p:sp>
        <p:nvSpPr>
          <p:cNvPr id="59" name="Textfeld 58"/>
          <p:cNvSpPr txBox="1"/>
          <p:nvPr/>
        </p:nvSpPr>
        <p:spPr>
          <a:xfrm>
            <a:off x="5935552" y="3773432"/>
            <a:ext cx="51648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100" b="1" dirty="0" smtClean="0"/>
              <a:t>21-30</a:t>
            </a:r>
            <a:endParaRPr lang="en-US" sz="1100" b="1" dirty="0"/>
          </a:p>
        </p:txBody>
      </p:sp>
      <p:sp>
        <p:nvSpPr>
          <p:cNvPr id="60" name="Textfeld 59"/>
          <p:cNvSpPr txBox="1"/>
          <p:nvPr/>
        </p:nvSpPr>
        <p:spPr>
          <a:xfrm>
            <a:off x="5931552" y="4054415"/>
            <a:ext cx="51648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100" b="1" dirty="0" smtClean="0"/>
              <a:t>18-20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41803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591"/>
          <p:cNvSpPr txBox="1">
            <a:spLocks noChangeArrowheads="1"/>
          </p:cNvSpPr>
          <p:nvPr/>
        </p:nvSpPr>
        <p:spPr bwMode="auto">
          <a:xfrm>
            <a:off x="695400" y="125413"/>
            <a:ext cx="76371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CH" sz="2800" b="1" dirty="0" err="1">
                <a:solidFill>
                  <a:srgbClr val="025B9E"/>
                </a:solidFill>
                <a:latin typeface="Calibri" pitchFamily="34" charset="0"/>
              </a:rPr>
              <a:t>Polypharmacy</a:t>
            </a:r>
            <a:r>
              <a:rPr lang="de-CH" sz="2800" b="1" dirty="0">
                <a:solidFill>
                  <a:srgbClr val="025B9E"/>
                </a:solidFill>
                <a:latin typeface="Calibri" pitchFamily="34" charset="0"/>
              </a:rPr>
              <a:t> in PLWH </a:t>
            </a:r>
            <a:r>
              <a:rPr lang="de-CH" sz="2800" b="1" dirty="0" err="1">
                <a:solidFill>
                  <a:srgbClr val="025B9E"/>
                </a:solidFill>
                <a:latin typeface="Calibri" pitchFamily="34" charset="0"/>
              </a:rPr>
              <a:t>and</a:t>
            </a:r>
            <a:r>
              <a:rPr lang="de-CH" sz="2800" b="1" dirty="0">
                <a:solidFill>
                  <a:srgbClr val="025B9E"/>
                </a:solidFill>
                <a:latin typeface="Calibri" pitchFamily="34" charset="0"/>
              </a:rPr>
              <a:t> </a:t>
            </a:r>
            <a:r>
              <a:rPr lang="de-CH" sz="2800" b="1" dirty="0" err="1">
                <a:solidFill>
                  <a:srgbClr val="025B9E"/>
                </a:solidFill>
                <a:latin typeface="Calibri" pitchFamily="34" charset="0"/>
              </a:rPr>
              <a:t>uninfected</a:t>
            </a:r>
            <a:r>
              <a:rPr lang="de-CH" sz="2800" b="1" dirty="0">
                <a:solidFill>
                  <a:srgbClr val="025B9E"/>
                </a:solidFill>
                <a:latin typeface="Calibri" pitchFamily="34" charset="0"/>
              </a:rPr>
              <a:t> </a:t>
            </a:r>
            <a:r>
              <a:rPr lang="de-CH" sz="2800" b="1" dirty="0" err="1">
                <a:solidFill>
                  <a:srgbClr val="025B9E"/>
                </a:solidFill>
                <a:latin typeface="Calibri" pitchFamily="34" charset="0"/>
              </a:rPr>
              <a:t>individuals</a:t>
            </a:r>
            <a:endParaRPr lang="de-CH" sz="2800" b="1" dirty="0">
              <a:solidFill>
                <a:srgbClr val="025B9E"/>
              </a:solidFill>
              <a:latin typeface="Calibri" pitchFamily="34" charset="0"/>
            </a:endParaRPr>
          </a:p>
        </p:txBody>
      </p:sp>
      <p:sp>
        <p:nvSpPr>
          <p:cNvPr id="31" name="Line 3"/>
          <p:cNvSpPr>
            <a:spLocks noChangeShapeType="1"/>
          </p:cNvSpPr>
          <p:nvPr/>
        </p:nvSpPr>
        <p:spPr bwMode="auto">
          <a:xfrm>
            <a:off x="767408" y="692697"/>
            <a:ext cx="10657184" cy="0"/>
          </a:xfrm>
          <a:prstGeom prst="line">
            <a:avLst/>
          </a:prstGeom>
          <a:noFill/>
          <a:ln w="28575">
            <a:solidFill>
              <a:srgbClr val="025B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4799856" y="6361583"/>
            <a:ext cx="69847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GB" sz="1400" dirty="0">
                <a:latin typeface="+mn-lt"/>
                <a:cs typeface="Arial" panose="020B0604020202020204" pitchFamily="34" charset="0"/>
              </a:rPr>
              <a:t>Lopez-Centeno B et al. Glasgow HIV Conference 2018 </a:t>
            </a:r>
            <a:endParaRPr lang="da-DK" sz="14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497" y="1559220"/>
            <a:ext cx="6522167" cy="451989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 rot="2710821">
            <a:off x="11313859" y="5087048"/>
            <a:ext cx="504056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eck 3"/>
          <p:cNvSpPr/>
          <p:nvPr/>
        </p:nvSpPr>
        <p:spPr>
          <a:xfrm>
            <a:off x="11712624" y="4261127"/>
            <a:ext cx="45719" cy="827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feld 31"/>
          <p:cNvSpPr txBox="1"/>
          <p:nvPr/>
        </p:nvSpPr>
        <p:spPr>
          <a:xfrm>
            <a:off x="695400" y="766445"/>
            <a:ext cx="11377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err="1"/>
              <a:t>Prevalence</a:t>
            </a:r>
            <a:r>
              <a:rPr lang="de-CH" b="1" dirty="0"/>
              <a:t> of </a:t>
            </a:r>
            <a:r>
              <a:rPr lang="de-CH" b="1" dirty="0" err="1"/>
              <a:t>polypharmacy</a:t>
            </a:r>
            <a:r>
              <a:rPr lang="de-CH" b="1" dirty="0"/>
              <a:t> (</a:t>
            </a:r>
            <a:r>
              <a:rPr lang="de-CH" b="1" u="sng" dirty="0"/>
              <a:t>&gt;</a:t>
            </a:r>
            <a:r>
              <a:rPr lang="de-CH" b="1" dirty="0"/>
              <a:t> 5 non-HIV </a:t>
            </a:r>
            <a:r>
              <a:rPr lang="de-CH" b="1" dirty="0" err="1"/>
              <a:t>drugs</a:t>
            </a:r>
            <a:r>
              <a:rPr lang="de-CH" b="1" dirty="0"/>
              <a:t>) in PLWH  </a:t>
            </a:r>
            <a:r>
              <a:rPr lang="de-CH" b="1" dirty="0" err="1"/>
              <a:t>and</a:t>
            </a:r>
            <a:r>
              <a:rPr lang="de-CH" b="1" dirty="0"/>
              <a:t> </a:t>
            </a:r>
            <a:r>
              <a:rPr lang="de-CH" b="1" dirty="0" err="1"/>
              <a:t>uninfected</a:t>
            </a:r>
            <a:r>
              <a:rPr lang="de-CH" b="1" dirty="0"/>
              <a:t> </a:t>
            </a:r>
            <a:r>
              <a:rPr lang="de-CH" b="1" dirty="0" err="1"/>
              <a:t>individuals</a:t>
            </a:r>
            <a:r>
              <a:rPr lang="de-CH" b="1" dirty="0"/>
              <a:t> </a:t>
            </a:r>
            <a:r>
              <a:rPr lang="de-CH" b="1" dirty="0" err="1"/>
              <a:t>who</a:t>
            </a:r>
            <a:r>
              <a:rPr lang="de-CH" b="1" dirty="0"/>
              <a:t> </a:t>
            </a:r>
            <a:r>
              <a:rPr lang="de-CH" b="1" dirty="0" err="1"/>
              <a:t>picked</a:t>
            </a:r>
            <a:r>
              <a:rPr lang="de-CH" b="1" dirty="0"/>
              <a:t> </a:t>
            </a:r>
            <a:r>
              <a:rPr lang="de-CH" b="1" dirty="0" err="1"/>
              <a:t>up</a:t>
            </a:r>
            <a:r>
              <a:rPr lang="de-CH" b="1" dirty="0"/>
              <a:t> </a:t>
            </a:r>
            <a:r>
              <a:rPr lang="de-CH" b="1" dirty="0" err="1"/>
              <a:t>prescription</a:t>
            </a:r>
            <a:r>
              <a:rPr lang="de-CH" b="1" dirty="0"/>
              <a:t>   </a:t>
            </a:r>
            <a:r>
              <a:rPr lang="de-CH" b="1" dirty="0" err="1"/>
              <a:t>drugs</a:t>
            </a:r>
            <a:r>
              <a:rPr lang="de-CH" b="1" dirty="0"/>
              <a:t> in </a:t>
            </a:r>
            <a:r>
              <a:rPr lang="de-CH" b="1" dirty="0" err="1"/>
              <a:t>hospital</a:t>
            </a:r>
            <a:r>
              <a:rPr lang="de-CH" b="1" dirty="0"/>
              <a:t> </a:t>
            </a:r>
            <a:r>
              <a:rPr lang="de-CH" b="1" dirty="0" err="1"/>
              <a:t>and</a:t>
            </a:r>
            <a:r>
              <a:rPr lang="de-CH" b="1" dirty="0"/>
              <a:t> </a:t>
            </a:r>
            <a:r>
              <a:rPr lang="de-CH" b="1" dirty="0" err="1"/>
              <a:t>community</a:t>
            </a:r>
            <a:r>
              <a:rPr lang="de-CH" b="1" dirty="0"/>
              <a:t> </a:t>
            </a:r>
            <a:r>
              <a:rPr lang="de-CH" b="1" dirty="0" err="1"/>
              <a:t>pharmacies</a:t>
            </a:r>
            <a:r>
              <a:rPr lang="de-CH" b="1" dirty="0"/>
              <a:t> in </a:t>
            </a:r>
            <a:r>
              <a:rPr lang="de-CH" b="1" dirty="0" err="1"/>
              <a:t>the</a:t>
            </a:r>
            <a:r>
              <a:rPr lang="de-CH" b="1" dirty="0"/>
              <a:t> </a:t>
            </a:r>
            <a:r>
              <a:rPr lang="de-CH" b="1" dirty="0" err="1"/>
              <a:t>region</a:t>
            </a:r>
            <a:r>
              <a:rPr lang="de-CH" b="1" dirty="0"/>
              <a:t> of Madrid</a:t>
            </a:r>
            <a:endParaRPr lang="de-CH" dirty="0"/>
          </a:p>
        </p:txBody>
      </p:sp>
      <p:sp>
        <p:nvSpPr>
          <p:cNvPr id="35" name="CuadroTexto 8"/>
          <p:cNvSpPr txBox="1"/>
          <p:nvPr/>
        </p:nvSpPr>
        <p:spPr>
          <a:xfrm>
            <a:off x="2999656" y="6032321"/>
            <a:ext cx="7513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P</a:t>
            </a:r>
            <a:r>
              <a:rPr lang="en-US" sz="1200" dirty="0"/>
              <a:t> values refer to comparisons of proportions of patients with polypharmacy (≥ 5 Co-meds) between groups</a:t>
            </a:r>
          </a:p>
        </p:txBody>
      </p:sp>
    </p:spTree>
    <p:extLst>
      <p:ext uri="{BB962C8B-B14F-4D97-AF65-F5344CB8AC3E}">
        <p14:creationId xmlns:p14="http://schemas.microsoft.com/office/powerpoint/2010/main" val="11474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591"/>
          <p:cNvSpPr txBox="1">
            <a:spLocks noChangeArrowheads="1"/>
          </p:cNvSpPr>
          <p:nvPr/>
        </p:nvSpPr>
        <p:spPr bwMode="auto">
          <a:xfrm>
            <a:off x="767408" y="125413"/>
            <a:ext cx="57272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CH" sz="2800" b="1" dirty="0" err="1">
                <a:solidFill>
                  <a:srgbClr val="025B9E"/>
                </a:solidFill>
                <a:latin typeface="Calibri" pitchFamily="34" charset="0"/>
              </a:rPr>
              <a:t>Prevalence</a:t>
            </a:r>
            <a:r>
              <a:rPr lang="de-CH" sz="2800" b="1" dirty="0">
                <a:solidFill>
                  <a:srgbClr val="025B9E"/>
                </a:solidFill>
                <a:latin typeface="Calibri" pitchFamily="34" charset="0"/>
              </a:rPr>
              <a:t> of </a:t>
            </a:r>
            <a:r>
              <a:rPr lang="de-CH" sz="2800" b="1" dirty="0" err="1" smtClean="0">
                <a:solidFill>
                  <a:srgbClr val="025B9E"/>
                </a:solidFill>
                <a:latin typeface="Calibri" pitchFamily="34" charset="0"/>
              </a:rPr>
              <a:t>polypharmacy</a:t>
            </a:r>
            <a:r>
              <a:rPr lang="de-CH" sz="2800" b="1" dirty="0" smtClean="0">
                <a:solidFill>
                  <a:srgbClr val="025B9E"/>
                </a:solidFill>
                <a:latin typeface="Calibri" pitchFamily="34" charset="0"/>
              </a:rPr>
              <a:t> in </a:t>
            </a:r>
            <a:r>
              <a:rPr lang="de-CH" sz="2800" b="1" dirty="0">
                <a:solidFill>
                  <a:srgbClr val="025B9E"/>
                </a:solidFill>
                <a:latin typeface="Calibri" pitchFamily="34" charset="0"/>
              </a:rPr>
              <a:t>PLWH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910769"/>
              </p:ext>
            </p:extLst>
          </p:nvPr>
        </p:nvGraphicFramePr>
        <p:xfrm>
          <a:off x="767408" y="978376"/>
          <a:ext cx="10657184" cy="43891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41711221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55489226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0686437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9285105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705154735"/>
                    </a:ext>
                  </a:extLst>
                </a:gridCol>
              </a:tblGrid>
              <a:tr h="246883">
                <a:tc>
                  <a:txBody>
                    <a:bodyPr/>
                    <a:lstStyle/>
                    <a:p>
                      <a:r>
                        <a:rPr lang="de-CH" sz="1800" dirty="0"/>
                        <a:t>Reference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Country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Age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 err="1"/>
                        <a:t>Polypharmacy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88076"/>
                  </a:ext>
                </a:extLst>
              </a:tr>
              <a:tr h="246883">
                <a:tc>
                  <a:txBody>
                    <a:bodyPr/>
                    <a:lstStyle/>
                    <a:p>
                      <a:r>
                        <a:rPr lang="de-CH" sz="1800" dirty="0"/>
                        <a:t>Livio</a:t>
                      </a:r>
                      <a:r>
                        <a:rPr lang="de-CH" sz="1800" baseline="0" dirty="0"/>
                        <a:t> F et al. </a:t>
                      </a:r>
                      <a:r>
                        <a:rPr lang="de-CH" sz="1800" baseline="0" dirty="0" err="1"/>
                        <a:t>Int</a:t>
                      </a:r>
                      <a:r>
                        <a:rPr lang="de-CH" sz="1800" baseline="0" dirty="0"/>
                        <a:t> Work Clin </a:t>
                      </a:r>
                      <a:r>
                        <a:rPr lang="de-CH" sz="1800" baseline="0" dirty="0" err="1"/>
                        <a:t>Pharm</a:t>
                      </a:r>
                      <a:r>
                        <a:rPr lang="de-CH" sz="1800" baseline="0" dirty="0"/>
                        <a:t> HIV 2018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 err="1"/>
                        <a:t>Switzerland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111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u="sng" dirty="0"/>
                        <a:t>&gt;</a:t>
                      </a:r>
                      <a:r>
                        <a:rPr lang="de-CH" sz="1800" dirty="0"/>
                        <a:t> 75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800" dirty="0"/>
                        <a:t>60 %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481229"/>
                  </a:ext>
                </a:extLst>
              </a:tr>
              <a:tr h="246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/>
                        <a:t>Courlet P 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800" baseline="0" dirty="0"/>
                        <a:t>et al. CROI 2019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 err="1"/>
                        <a:t>Switzerland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131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u="sng" dirty="0"/>
                        <a:t>&gt;</a:t>
                      </a:r>
                      <a:r>
                        <a:rPr lang="de-CH" sz="1800" dirty="0"/>
                        <a:t> 65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800" dirty="0"/>
                        <a:t>46 %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267541"/>
                  </a:ext>
                </a:extLst>
              </a:tr>
              <a:tr h="246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/>
                        <a:t>Guaraldi G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800" baseline="0" dirty="0"/>
                        <a:t>et al. BMC </a:t>
                      </a:r>
                      <a:r>
                        <a:rPr lang="de-CH" sz="1800" baseline="0" dirty="0" err="1"/>
                        <a:t>Geriatr</a:t>
                      </a:r>
                      <a:r>
                        <a:rPr lang="de-CH" sz="1800" baseline="0" dirty="0"/>
                        <a:t> 2018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 err="1"/>
                        <a:t>Italy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1258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u="sng" dirty="0"/>
                        <a:t>&gt;</a:t>
                      </a:r>
                      <a:r>
                        <a:rPr lang="de-CH" sz="1800" dirty="0"/>
                        <a:t> 65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800" dirty="0"/>
                        <a:t>37 %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575785"/>
                  </a:ext>
                </a:extLst>
              </a:tr>
              <a:tr h="246883">
                <a:tc>
                  <a:txBody>
                    <a:bodyPr/>
                    <a:lstStyle/>
                    <a:p>
                      <a:r>
                        <a:rPr lang="de-CH" sz="1800" dirty="0"/>
                        <a:t>Justice A et al. AIDS 2018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USA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1311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u="sng" dirty="0"/>
                        <a:t>&gt;</a:t>
                      </a:r>
                      <a:r>
                        <a:rPr lang="de-CH" sz="1800" dirty="0"/>
                        <a:t> 65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800" dirty="0"/>
                        <a:t>43 %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050357"/>
                  </a:ext>
                </a:extLst>
              </a:tr>
              <a:tr h="246883">
                <a:tc>
                  <a:txBody>
                    <a:bodyPr/>
                    <a:lstStyle/>
                    <a:p>
                      <a:r>
                        <a:rPr lang="de-CH" sz="1800" dirty="0" err="1"/>
                        <a:t>Halloran</a:t>
                      </a:r>
                      <a:r>
                        <a:rPr lang="de-CH" sz="1800" dirty="0"/>
                        <a:t> MO et al.</a:t>
                      </a:r>
                      <a:r>
                        <a:rPr lang="de-CH" sz="1800" baseline="0" dirty="0"/>
                        <a:t> </a:t>
                      </a:r>
                      <a:r>
                        <a:rPr lang="de-CH" sz="1800" dirty="0" err="1"/>
                        <a:t>Antivir</a:t>
                      </a:r>
                      <a:r>
                        <a:rPr lang="de-CH" sz="1800" dirty="0"/>
                        <a:t> </a:t>
                      </a:r>
                      <a:r>
                        <a:rPr lang="de-CH" sz="1800" dirty="0" err="1"/>
                        <a:t>Ther</a:t>
                      </a:r>
                      <a:r>
                        <a:rPr lang="de-CH" sz="1800" dirty="0"/>
                        <a:t> 2019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UK/</a:t>
                      </a:r>
                      <a:r>
                        <a:rPr lang="de-CH" sz="1800" dirty="0" err="1"/>
                        <a:t>Ireland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698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u="sng" dirty="0"/>
                        <a:t>&gt;</a:t>
                      </a:r>
                      <a:r>
                        <a:rPr lang="de-CH" sz="1800" dirty="0"/>
                        <a:t> 50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800" dirty="0"/>
                        <a:t>30 %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77460"/>
                  </a:ext>
                </a:extLst>
              </a:tr>
              <a:tr h="246883">
                <a:tc>
                  <a:txBody>
                    <a:bodyPr/>
                    <a:lstStyle/>
                    <a:p>
                      <a:r>
                        <a:rPr lang="de-CH" sz="1800" dirty="0"/>
                        <a:t>Lopez-Centeno B et al. HIV Drug</a:t>
                      </a:r>
                      <a:r>
                        <a:rPr lang="de-CH" sz="1800" baseline="0" dirty="0"/>
                        <a:t> </a:t>
                      </a:r>
                      <a:r>
                        <a:rPr lang="de-CH" sz="1800" baseline="0" dirty="0" err="1"/>
                        <a:t>Ther</a:t>
                      </a:r>
                      <a:r>
                        <a:rPr lang="de-CH" sz="1800" baseline="0" dirty="0"/>
                        <a:t>,</a:t>
                      </a:r>
                      <a:r>
                        <a:rPr lang="de-CH" sz="1800" dirty="0"/>
                        <a:t> Glasgow 2018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Spain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10073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u="sng" dirty="0"/>
                        <a:t>&gt;</a:t>
                      </a:r>
                      <a:r>
                        <a:rPr lang="de-CH" sz="1800" dirty="0"/>
                        <a:t> 50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/>
                        <a:t>47 %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641613"/>
                  </a:ext>
                </a:extLst>
              </a:tr>
              <a:tr h="246883">
                <a:tc>
                  <a:txBody>
                    <a:bodyPr/>
                    <a:lstStyle/>
                    <a:p>
                      <a:r>
                        <a:rPr lang="de-CH" sz="1800" dirty="0"/>
                        <a:t>Nunez-Nunez M et al.</a:t>
                      </a:r>
                      <a:r>
                        <a:rPr lang="de-CH" sz="1800" baseline="0" dirty="0"/>
                        <a:t> </a:t>
                      </a:r>
                      <a:r>
                        <a:rPr lang="de-CH" sz="1800" dirty="0"/>
                        <a:t>Farm </a:t>
                      </a:r>
                      <a:r>
                        <a:rPr lang="de-CH" sz="1800" dirty="0" err="1"/>
                        <a:t>Hosp</a:t>
                      </a:r>
                      <a:r>
                        <a:rPr lang="de-CH" sz="1800" dirty="0"/>
                        <a:t> 2018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Spain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242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u="sng" dirty="0"/>
                        <a:t>&gt;</a:t>
                      </a:r>
                      <a:r>
                        <a:rPr lang="de-CH" sz="1800" dirty="0"/>
                        <a:t> 50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800" dirty="0"/>
                        <a:t>48 %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413263"/>
                  </a:ext>
                </a:extLst>
              </a:tr>
              <a:tr h="246883">
                <a:tc>
                  <a:txBody>
                    <a:bodyPr/>
                    <a:lstStyle/>
                    <a:p>
                      <a:r>
                        <a:rPr lang="de-CH" sz="1800" dirty="0" smtClean="0"/>
                        <a:t>Ruzicka DJ et al. BMJ Open 2018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 smtClean="0"/>
                        <a:t>Japan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 smtClean="0"/>
                        <a:t>526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u="sng" dirty="0" smtClean="0"/>
                        <a:t>&gt;</a:t>
                      </a:r>
                      <a:r>
                        <a:rPr lang="de-CH" sz="1800" dirty="0" smtClean="0"/>
                        <a:t> 50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800" dirty="0" smtClean="0"/>
                        <a:t>35%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459845"/>
                  </a:ext>
                </a:extLst>
              </a:tr>
              <a:tr h="270872">
                <a:tc>
                  <a:txBody>
                    <a:bodyPr/>
                    <a:lstStyle/>
                    <a:p>
                      <a:r>
                        <a:rPr lang="de-CH" sz="1800" dirty="0" err="1"/>
                        <a:t>Ssonko</a:t>
                      </a:r>
                      <a:r>
                        <a:rPr lang="de-CH" sz="1800" baseline="0" dirty="0"/>
                        <a:t> M et al. BMC </a:t>
                      </a:r>
                      <a:r>
                        <a:rPr lang="de-CH" sz="1800" baseline="0" dirty="0" err="1"/>
                        <a:t>Geriatr</a:t>
                      </a:r>
                      <a:r>
                        <a:rPr lang="de-CH" sz="1800" baseline="0" dirty="0"/>
                        <a:t> 2018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Uganda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411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u="sng" dirty="0"/>
                        <a:t>&gt;</a:t>
                      </a:r>
                      <a:r>
                        <a:rPr lang="de-CH" sz="1800" dirty="0"/>
                        <a:t> 50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/>
                        <a:t>15</a:t>
                      </a:r>
                      <a:r>
                        <a:rPr lang="de-CH" sz="1800" baseline="0" dirty="0"/>
                        <a:t> </a:t>
                      </a:r>
                      <a:r>
                        <a:rPr lang="de-CH" sz="1800" dirty="0"/>
                        <a:t>%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251167"/>
                  </a:ext>
                </a:extLst>
              </a:tr>
              <a:tr h="246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err="1"/>
                        <a:t>Krentz</a:t>
                      </a:r>
                      <a:r>
                        <a:rPr lang="de-CH" sz="1800" dirty="0"/>
                        <a:t> H et al.</a:t>
                      </a:r>
                      <a:r>
                        <a:rPr lang="de-CH" sz="1800" baseline="0" dirty="0"/>
                        <a:t> </a:t>
                      </a:r>
                      <a:r>
                        <a:rPr lang="de-CH" sz="1800" dirty="0"/>
                        <a:t>AIDS Pat Care STDS 2016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Canada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386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u="sng" dirty="0"/>
                        <a:t>&gt;</a:t>
                      </a:r>
                      <a:r>
                        <a:rPr lang="de-CH" sz="1800" dirty="0"/>
                        <a:t> 50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800" dirty="0"/>
                        <a:t>43</a:t>
                      </a:r>
                      <a:r>
                        <a:rPr lang="de-CH" sz="1800" baseline="0" dirty="0"/>
                        <a:t> </a:t>
                      </a:r>
                      <a:r>
                        <a:rPr lang="de-CH" sz="1800" dirty="0"/>
                        <a:t>%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324136"/>
                  </a:ext>
                </a:extLst>
              </a:tr>
              <a:tr h="2880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err="1"/>
                        <a:t>Holtzman</a:t>
                      </a:r>
                      <a:r>
                        <a:rPr lang="de-CH" sz="1800" dirty="0"/>
                        <a:t> C et al. J Gen Intern Med 2013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USA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1312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u="sng" dirty="0"/>
                        <a:t>&gt;</a:t>
                      </a:r>
                      <a:r>
                        <a:rPr lang="de-CH" sz="1800" dirty="0"/>
                        <a:t> 50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800" dirty="0"/>
                        <a:t>54 %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52742"/>
                  </a:ext>
                </a:extLst>
              </a:tr>
            </a:tbl>
          </a:graphicData>
        </a:graphic>
      </p:graphicFrame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767408" y="692697"/>
            <a:ext cx="10657184" cy="0"/>
          </a:xfrm>
          <a:prstGeom prst="line">
            <a:avLst/>
          </a:prstGeom>
          <a:noFill/>
          <a:ln w="28575">
            <a:solidFill>
              <a:srgbClr val="025B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48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8416031" y="2426406"/>
            <a:ext cx="3179586" cy="33068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Ellipse 1"/>
          <p:cNvSpPr/>
          <p:nvPr/>
        </p:nvSpPr>
        <p:spPr>
          <a:xfrm>
            <a:off x="4223792" y="908720"/>
            <a:ext cx="3507879" cy="10801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Text Box 591"/>
          <p:cNvSpPr txBox="1">
            <a:spLocks noChangeArrowheads="1"/>
          </p:cNvSpPr>
          <p:nvPr/>
        </p:nvSpPr>
        <p:spPr bwMode="auto">
          <a:xfrm>
            <a:off x="767408" y="116632"/>
            <a:ext cx="88560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CH" sz="2800" b="1" dirty="0" err="1">
                <a:solidFill>
                  <a:srgbClr val="025B9E"/>
                </a:solidFill>
                <a:latin typeface="Calibri" pitchFamily="34" charset="0"/>
              </a:rPr>
              <a:t>Consequences</a:t>
            </a:r>
            <a:r>
              <a:rPr lang="de-CH" sz="2800" b="1" dirty="0">
                <a:solidFill>
                  <a:srgbClr val="025B9E"/>
                </a:solidFill>
                <a:latin typeface="Calibri" pitchFamily="34" charset="0"/>
              </a:rPr>
              <a:t> </a:t>
            </a:r>
            <a:r>
              <a:rPr lang="de-CH" sz="2800" b="1" dirty="0" err="1">
                <a:solidFill>
                  <a:srgbClr val="025B9E"/>
                </a:solidFill>
                <a:latin typeface="Calibri" pitchFamily="34" charset="0"/>
              </a:rPr>
              <a:t>of</a:t>
            </a:r>
            <a:r>
              <a:rPr lang="de-CH" sz="2800" b="1" dirty="0">
                <a:solidFill>
                  <a:srgbClr val="025B9E"/>
                </a:solidFill>
                <a:latin typeface="Calibri" pitchFamily="34" charset="0"/>
              </a:rPr>
              <a:t> </a:t>
            </a:r>
            <a:r>
              <a:rPr lang="de-CH" sz="2800" b="1" dirty="0" err="1">
                <a:solidFill>
                  <a:srgbClr val="025B9E"/>
                </a:solidFill>
                <a:latin typeface="Calibri" pitchFamily="34" charset="0"/>
              </a:rPr>
              <a:t>polypharmacy</a:t>
            </a:r>
            <a:endParaRPr lang="de-CH" sz="2800" b="1" dirty="0">
              <a:solidFill>
                <a:srgbClr val="025B9E"/>
              </a:solidFill>
              <a:latin typeface="Calibri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71464" y="6277106"/>
            <a:ext cx="106325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de-CH" sz="1400" dirty="0" smtClean="0">
                <a:latin typeface="+mn-lt"/>
                <a:cs typeface="Arial" panose="020B0604020202020204" pitchFamily="34" charset="0"/>
              </a:rPr>
              <a:t>Shah </a:t>
            </a:r>
            <a:r>
              <a:rPr lang="de-CH" sz="1400" dirty="0">
                <a:latin typeface="+mn-lt"/>
                <a:cs typeface="Arial" panose="020B0604020202020204" pitchFamily="34" charset="0"/>
              </a:rPr>
              <a:t>B et al. Clin </a:t>
            </a:r>
            <a:r>
              <a:rPr lang="de-CH" sz="1400" dirty="0" err="1">
                <a:latin typeface="+mn-lt"/>
                <a:cs typeface="Arial" panose="020B0604020202020204" pitchFamily="34" charset="0"/>
              </a:rPr>
              <a:t>Geriatr</a:t>
            </a:r>
            <a:r>
              <a:rPr lang="de-CH" sz="1400" dirty="0">
                <a:latin typeface="+mn-lt"/>
                <a:cs typeface="Arial" panose="020B0604020202020204" pitchFamily="34" charset="0"/>
              </a:rPr>
              <a:t> Med 2012, </a:t>
            </a:r>
            <a:r>
              <a:rPr lang="de-CH" sz="1400" dirty="0" err="1" smtClean="0">
                <a:latin typeface="+mn-lt"/>
                <a:cs typeface="Arial" panose="020B0604020202020204" pitchFamily="34" charset="0"/>
              </a:rPr>
              <a:t>Gellad</a:t>
            </a:r>
            <a:r>
              <a:rPr lang="de-CH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CH" sz="1400" dirty="0">
                <a:latin typeface="+mn-lt"/>
                <a:cs typeface="Arial" panose="020B0604020202020204" pitchFamily="34" charset="0"/>
              </a:rPr>
              <a:t>WF et al. Am J </a:t>
            </a:r>
            <a:r>
              <a:rPr lang="de-CH" sz="1400" dirty="0" err="1">
                <a:latin typeface="+mn-lt"/>
                <a:cs typeface="Arial" panose="020B0604020202020204" pitchFamily="34" charset="0"/>
              </a:rPr>
              <a:t>Geriatr</a:t>
            </a:r>
            <a:r>
              <a:rPr lang="de-CH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+mn-lt"/>
                <a:cs typeface="Arial" panose="020B0604020202020204" pitchFamily="34" charset="0"/>
              </a:rPr>
              <a:t>Pharmacother</a:t>
            </a:r>
            <a:r>
              <a:rPr lang="de-CH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de-CH" sz="1400" dirty="0" smtClean="0">
                <a:latin typeface="+mn-lt"/>
                <a:cs typeface="Arial" panose="020B0604020202020204" pitchFamily="34" charset="0"/>
              </a:rPr>
              <a:t>2011, </a:t>
            </a:r>
            <a:r>
              <a:rPr lang="de-CH" sz="1400" dirty="0" err="1">
                <a:latin typeface="+mn-lt"/>
                <a:cs typeface="Arial" panose="020B0604020202020204" pitchFamily="34" charset="0"/>
              </a:rPr>
              <a:t>Halloran</a:t>
            </a:r>
            <a:r>
              <a:rPr lang="de-CH" sz="1400" dirty="0">
                <a:latin typeface="+mn-lt"/>
                <a:cs typeface="Arial" panose="020B0604020202020204" pitchFamily="34" charset="0"/>
              </a:rPr>
              <a:t> MO et al. </a:t>
            </a:r>
            <a:r>
              <a:rPr lang="de-CH" sz="1400" dirty="0" err="1">
                <a:latin typeface="+mn-lt"/>
                <a:cs typeface="Arial" panose="020B0604020202020204" pitchFamily="34" charset="0"/>
              </a:rPr>
              <a:t>Antivir</a:t>
            </a:r>
            <a:r>
              <a:rPr lang="de-CH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+mn-lt"/>
                <a:cs typeface="Arial" panose="020B0604020202020204" pitchFamily="34" charset="0"/>
              </a:rPr>
              <a:t>Ther</a:t>
            </a:r>
            <a:r>
              <a:rPr lang="de-CH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de-CH" sz="1400" dirty="0" smtClean="0">
                <a:latin typeface="+mn-lt"/>
                <a:cs typeface="Arial" panose="020B0604020202020204" pitchFamily="34" charset="0"/>
              </a:rPr>
              <a:t>2019 </a:t>
            </a:r>
            <a:endParaRPr lang="de-CH" sz="1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223791" y="1126486"/>
            <a:ext cx="350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err="1"/>
              <a:t>Polypharmacy</a:t>
            </a:r>
            <a:r>
              <a:rPr lang="de-CH" b="1" dirty="0"/>
              <a:t> </a:t>
            </a:r>
          </a:p>
          <a:p>
            <a:pPr algn="ctr"/>
            <a:r>
              <a:rPr lang="de-CH" b="1" u="sng" dirty="0"/>
              <a:t>&gt;</a:t>
            </a:r>
            <a:r>
              <a:rPr lang="de-CH" b="1" dirty="0"/>
              <a:t> 5 </a:t>
            </a:r>
            <a:r>
              <a:rPr lang="de-CH" b="1" dirty="0" err="1"/>
              <a:t>medications</a:t>
            </a:r>
            <a:endParaRPr lang="de-CH" b="1" dirty="0"/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3431704" y="1452576"/>
            <a:ext cx="792088" cy="61265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6096000" y="1988840"/>
            <a:ext cx="0" cy="53958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416031" y="2093150"/>
            <a:ext cx="3179586" cy="3385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/>
              <a:t>Drug-</a:t>
            </a:r>
            <a:r>
              <a:rPr lang="de-CH" sz="1600" b="1" dirty="0" err="1"/>
              <a:t>drug</a:t>
            </a:r>
            <a:r>
              <a:rPr lang="de-CH" sz="1600" b="1" dirty="0"/>
              <a:t> </a:t>
            </a:r>
            <a:r>
              <a:rPr lang="de-CH" sz="1600" b="1" dirty="0" err="1"/>
              <a:t>interactions</a:t>
            </a:r>
            <a:endParaRPr lang="de-CH" sz="16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4583835" y="2501593"/>
            <a:ext cx="3179586" cy="3385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err="1"/>
              <a:t>Adverse</a:t>
            </a:r>
            <a:r>
              <a:rPr lang="de-CH" sz="1600" b="1" dirty="0"/>
              <a:t> </a:t>
            </a:r>
            <a:r>
              <a:rPr lang="de-CH" sz="1600" b="1" dirty="0" err="1"/>
              <a:t>drug</a:t>
            </a:r>
            <a:r>
              <a:rPr lang="de-CH" sz="1600" b="1" dirty="0"/>
              <a:t> </a:t>
            </a:r>
            <a:r>
              <a:rPr lang="de-CH" sz="1600" b="1" dirty="0" err="1"/>
              <a:t>reactions</a:t>
            </a:r>
            <a:endParaRPr lang="de-CH" sz="1600" b="1" dirty="0"/>
          </a:p>
        </p:txBody>
      </p:sp>
      <p:sp>
        <p:nvSpPr>
          <p:cNvPr id="22" name="Rechteck 21"/>
          <p:cNvSpPr/>
          <p:nvPr/>
        </p:nvSpPr>
        <p:spPr>
          <a:xfrm>
            <a:off x="778334" y="2142381"/>
            <a:ext cx="3168660" cy="35007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" name="Rechteck 29"/>
          <p:cNvSpPr/>
          <p:nvPr/>
        </p:nvSpPr>
        <p:spPr>
          <a:xfrm>
            <a:off x="4583834" y="2858454"/>
            <a:ext cx="3179586" cy="3090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Textfeld 20"/>
          <p:cNvSpPr txBox="1"/>
          <p:nvPr/>
        </p:nvSpPr>
        <p:spPr>
          <a:xfrm>
            <a:off x="4583835" y="2875748"/>
            <a:ext cx="31795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CH" sz="1400" b="1" dirty="0"/>
              <a:t>Most </a:t>
            </a:r>
            <a:r>
              <a:rPr lang="de-CH" sz="1400" b="1" dirty="0" err="1"/>
              <a:t>common</a:t>
            </a:r>
            <a:r>
              <a:rPr lang="de-CH" sz="1400" b="1" dirty="0"/>
              <a:t> </a:t>
            </a:r>
            <a:r>
              <a:rPr lang="de-CH" sz="1400" b="1" dirty="0" err="1"/>
              <a:t>drug</a:t>
            </a:r>
            <a:r>
              <a:rPr lang="de-CH" sz="1400" b="1" dirty="0"/>
              <a:t> </a:t>
            </a:r>
            <a:r>
              <a:rPr lang="de-CH" sz="1400" b="1" dirty="0" err="1"/>
              <a:t>classes</a:t>
            </a:r>
            <a:r>
              <a:rPr lang="de-CH" sz="1400" b="1" dirty="0"/>
              <a:t> </a:t>
            </a:r>
            <a:r>
              <a:rPr lang="de-CH" sz="1400" b="1" dirty="0" err="1"/>
              <a:t>associated</a:t>
            </a:r>
            <a:r>
              <a:rPr lang="de-CH" sz="1400" b="1" dirty="0"/>
              <a:t> </a:t>
            </a:r>
            <a:r>
              <a:rPr lang="de-CH" sz="1400" b="1" dirty="0" err="1"/>
              <a:t>with</a:t>
            </a:r>
            <a:r>
              <a:rPr lang="de-CH" sz="1400" b="1" dirty="0"/>
              <a:t> ADR in </a:t>
            </a:r>
            <a:r>
              <a:rPr lang="de-CH" sz="1400" b="1" dirty="0" err="1"/>
              <a:t>elderly</a:t>
            </a:r>
            <a:r>
              <a:rPr lang="de-CH" sz="1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dirty="0" err="1"/>
              <a:t>Cardiovascular</a:t>
            </a:r>
            <a:r>
              <a:rPr lang="de-CH" sz="1400" b="1" dirty="0"/>
              <a:t> </a:t>
            </a:r>
            <a:r>
              <a:rPr lang="de-CH" sz="1400" b="1" dirty="0" err="1"/>
              <a:t>drugs</a:t>
            </a:r>
            <a:endParaRPr lang="de-CH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dirty="0" err="1"/>
              <a:t>Diuretics</a:t>
            </a:r>
            <a:endParaRPr lang="de-CH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dirty="0" err="1"/>
              <a:t>Anticoagulants</a:t>
            </a:r>
            <a:endParaRPr lang="de-CH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dirty="0"/>
              <a:t>NSAIDs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dirty="0" err="1"/>
              <a:t>Antidiabetics</a:t>
            </a:r>
            <a:endParaRPr lang="de-CH" sz="1400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4583832" y="5157192"/>
            <a:ext cx="27526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dirty="0"/>
              <a:t>Falls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dirty="0" err="1"/>
              <a:t>Cognitive</a:t>
            </a:r>
            <a:r>
              <a:rPr lang="de-CH" sz="1400" b="1" dirty="0"/>
              <a:t> </a:t>
            </a:r>
            <a:r>
              <a:rPr lang="de-CH" sz="1400" b="1" dirty="0" err="1"/>
              <a:t>decline</a:t>
            </a:r>
            <a:endParaRPr lang="de-CH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dirty="0" err="1"/>
              <a:t>Orthostatic</a:t>
            </a:r>
            <a:r>
              <a:rPr lang="de-CH" sz="1400" b="1" dirty="0"/>
              <a:t> </a:t>
            </a:r>
            <a:r>
              <a:rPr lang="de-CH" sz="1400" b="1" dirty="0" err="1"/>
              <a:t>hypotension</a:t>
            </a:r>
            <a:endParaRPr lang="de-CH" sz="1400" b="1" dirty="0"/>
          </a:p>
        </p:txBody>
      </p:sp>
      <p:sp>
        <p:nvSpPr>
          <p:cNvPr id="29" name="Textfeld 28"/>
          <p:cNvSpPr txBox="1"/>
          <p:nvPr/>
        </p:nvSpPr>
        <p:spPr>
          <a:xfrm>
            <a:off x="4583833" y="4818638"/>
            <a:ext cx="3179587" cy="3385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err="1"/>
              <a:t>Geriatric</a:t>
            </a:r>
            <a:r>
              <a:rPr lang="de-CH" sz="1600" b="1" dirty="0"/>
              <a:t> </a:t>
            </a:r>
            <a:r>
              <a:rPr lang="de-CH" sz="1600" b="1" dirty="0" err="1"/>
              <a:t>syndromes</a:t>
            </a:r>
            <a:endParaRPr lang="de-CH" sz="1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78334" y="2065233"/>
            <a:ext cx="3168660" cy="3385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err="1"/>
              <a:t>Nonadherence</a:t>
            </a:r>
            <a:endParaRPr lang="de-CH" sz="16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983431" y="2398346"/>
            <a:ext cx="2885513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CH" sz="1400" b="1" dirty="0" err="1"/>
              <a:t>Possible</a:t>
            </a:r>
            <a:r>
              <a:rPr lang="de-CH" sz="1400" b="1" dirty="0"/>
              <a:t> </a:t>
            </a:r>
            <a:r>
              <a:rPr lang="de-CH" sz="1400" b="1" dirty="0" err="1"/>
              <a:t>causes</a:t>
            </a:r>
            <a:r>
              <a:rPr lang="de-CH" sz="1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dirty="0"/>
              <a:t>Side </a:t>
            </a:r>
            <a:r>
              <a:rPr lang="de-CH" sz="1400" b="1" dirty="0" err="1"/>
              <a:t>effets</a:t>
            </a:r>
            <a:endParaRPr lang="de-CH" sz="1400" b="1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CH" sz="1400" b="1" dirty="0"/>
              <a:t>High </a:t>
            </a:r>
            <a:r>
              <a:rPr lang="de-CH" sz="1400" b="1" dirty="0" err="1"/>
              <a:t>pill</a:t>
            </a:r>
            <a:r>
              <a:rPr lang="de-CH" sz="1400" b="1" dirty="0"/>
              <a:t> </a:t>
            </a:r>
            <a:r>
              <a:rPr lang="de-CH" sz="1400" b="1" dirty="0" err="1"/>
              <a:t>burden</a:t>
            </a:r>
            <a:endParaRPr lang="de-CH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dirty="0" err="1"/>
              <a:t>Complex</a:t>
            </a:r>
            <a:r>
              <a:rPr lang="de-CH" sz="1400" b="1" dirty="0"/>
              <a:t> </a:t>
            </a:r>
            <a:r>
              <a:rPr lang="de-CH" sz="1400" b="1" dirty="0" err="1"/>
              <a:t>dosing</a:t>
            </a:r>
            <a:r>
              <a:rPr lang="de-CH" sz="1400" b="1" dirty="0"/>
              <a:t> </a:t>
            </a:r>
            <a:r>
              <a:rPr lang="de-CH" sz="1400" b="1" dirty="0" err="1"/>
              <a:t>regimens</a:t>
            </a:r>
            <a:endParaRPr lang="de-CH" sz="1400" b="1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CH" sz="1400" b="1" dirty="0"/>
              <a:t>Depression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dirty="0" err="1"/>
              <a:t>Neurocognitive</a:t>
            </a:r>
            <a:r>
              <a:rPr lang="de-CH" sz="1400" b="1" dirty="0"/>
              <a:t> </a:t>
            </a:r>
            <a:r>
              <a:rPr lang="de-CH" sz="1400" b="1" dirty="0" err="1"/>
              <a:t>impairment</a:t>
            </a:r>
            <a:endParaRPr lang="de-CH" sz="1400" b="1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CH" sz="1400" b="1" dirty="0"/>
              <a:t>Size </a:t>
            </a:r>
            <a:r>
              <a:rPr lang="de-CH" sz="1400" b="1" dirty="0" err="1"/>
              <a:t>of</a:t>
            </a:r>
            <a:r>
              <a:rPr lang="de-CH" sz="1400" b="1" dirty="0"/>
              <a:t> </a:t>
            </a:r>
            <a:r>
              <a:rPr lang="de-CH" sz="1400" b="1" dirty="0" err="1"/>
              <a:t>tablets</a:t>
            </a:r>
            <a:endParaRPr lang="de-CH" sz="1400" b="1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CH" sz="1400" b="1" dirty="0"/>
              <a:t>Limited </a:t>
            </a:r>
            <a:r>
              <a:rPr lang="de-CH" sz="1400" b="1" dirty="0" err="1"/>
              <a:t>health</a:t>
            </a:r>
            <a:r>
              <a:rPr lang="de-CH" sz="1400" b="1" dirty="0"/>
              <a:t> </a:t>
            </a:r>
            <a:r>
              <a:rPr lang="de-CH" sz="1400" b="1" dirty="0" err="1"/>
              <a:t>literacy</a:t>
            </a:r>
            <a:r>
              <a:rPr lang="de-CH" sz="1400" b="1" dirty="0"/>
              <a:t> </a:t>
            </a:r>
          </a:p>
          <a:p>
            <a:r>
              <a:rPr lang="de-CH" sz="1400" b="1" dirty="0"/>
              <a:t>       </a:t>
            </a:r>
            <a:r>
              <a:rPr lang="de-CH" sz="1400" dirty="0"/>
              <a:t>(</a:t>
            </a:r>
            <a:r>
              <a:rPr lang="de-CH" sz="1400" dirty="0" err="1"/>
              <a:t>misunderstanding</a:t>
            </a:r>
            <a:r>
              <a:rPr lang="de-CH" sz="1400" dirty="0"/>
              <a:t> </a:t>
            </a:r>
            <a:r>
              <a:rPr lang="de-CH" sz="1400" dirty="0" err="1"/>
              <a:t>of</a:t>
            </a:r>
            <a:r>
              <a:rPr lang="de-CH" sz="1400" dirty="0"/>
              <a:t>  </a:t>
            </a:r>
          </a:p>
          <a:p>
            <a:pPr>
              <a:spcAft>
                <a:spcPts val="300"/>
              </a:spcAft>
            </a:pPr>
            <a:r>
              <a:rPr lang="de-CH" sz="1400" dirty="0"/>
              <a:t>        </a:t>
            </a:r>
            <a:r>
              <a:rPr lang="de-CH" sz="1400" dirty="0" err="1"/>
              <a:t>instructions</a:t>
            </a:r>
            <a:r>
              <a:rPr lang="de-CH" sz="1400" dirty="0"/>
              <a:t>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CH" sz="1400" b="1" dirty="0" err="1"/>
              <a:t>Health</a:t>
            </a:r>
            <a:r>
              <a:rPr lang="de-CH" sz="1400" b="1" dirty="0"/>
              <a:t> </a:t>
            </a:r>
            <a:r>
              <a:rPr lang="de-CH" sz="1400" b="1" dirty="0" err="1"/>
              <a:t>beliefs</a:t>
            </a:r>
            <a:r>
              <a:rPr lang="de-CH" sz="1400" b="1" dirty="0"/>
              <a:t> </a:t>
            </a:r>
          </a:p>
          <a:p>
            <a:r>
              <a:rPr lang="de-CH" sz="1400" b="1" dirty="0"/>
              <a:t>       </a:t>
            </a:r>
            <a:r>
              <a:rPr lang="de-CH" sz="1400" dirty="0"/>
              <a:t>(</a:t>
            </a:r>
            <a:r>
              <a:rPr lang="de-CH" sz="1400" dirty="0" err="1"/>
              <a:t>being</a:t>
            </a:r>
            <a:r>
              <a:rPr lang="de-CH" sz="1400" dirty="0"/>
              <a:t> </a:t>
            </a:r>
            <a:r>
              <a:rPr lang="de-CH" sz="1400" dirty="0" err="1"/>
              <a:t>unconvinced</a:t>
            </a:r>
            <a:r>
              <a:rPr lang="de-CH" sz="1400" dirty="0"/>
              <a:t> </a:t>
            </a:r>
            <a:r>
              <a:rPr lang="de-CH" sz="1400" dirty="0" err="1"/>
              <a:t>about</a:t>
            </a:r>
            <a:endParaRPr lang="de-CH" sz="1400" dirty="0"/>
          </a:p>
          <a:p>
            <a:r>
              <a:rPr lang="de-CH" sz="1400" dirty="0"/>
              <a:t>        </a:t>
            </a:r>
            <a:r>
              <a:rPr lang="de-CH" sz="1400" dirty="0" err="1"/>
              <a:t>necessity</a:t>
            </a:r>
            <a:r>
              <a:rPr lang="de-CH" sz="1400" dirty="0"/>
              <a:t> </a:t>
            </a:r>
            <a:r>
              <a:rPr lang="de-CH" sz="1400" dirty="0" err="1"/>
              <a:t>of</a:t>
            </a:r>
            <a:r>
              <a:rPr lang="de-CH" sz="1400" dirty="0"/>
              <a:t> </a:t>
            </a:r>
            <a:r>
              <a:rPr lang="de-CH" sz="1400" dirty="0" err="1"/>
              <a:t>medication</a:t>
            </a:r>
            <a:r>
              <a:rPr lang="de-CH" sz="1400" dirty="0"/>
              <a:t>)</a:t>
            </a:r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767408" y="692697"/>
            <a:ext cx="10657184" cy="0"/>
          </a:xfrm>
          <a:prstGeom prst="line">
            <a:avLst/>
          </a:prstGeom>
          <a:noFill/>
          <a:ln w="28575">
            <a:solidFill>
              <a:srgbClr val="025B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192" y="2628186"/>
            <a:ext cx="3073264" cy="1761097"/>
          </a:xfrm>
          <a:prstGeom prst="rect">
            <a:avLst/>
          </a:prstGeom>
        </p:spPr>
      </p:pic>
      <p:cxnSp>
        <p:nvCxnSpPr>
          <p:cNvPr id="11" name="Gerade Verbindung mit Pfeil 10"/>
          <p:cNvCxnSpPr/>
          <p:nvPr/>
        </p:nvCxnSpPr>
        <p:spPr>
          <a:xfrm>
            <a:off x="7731670" y="1497385"/>
            <a:ext cx="922948" cy="59576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8371648" y="4615044"/>
            <a:ext cx="3052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 err="1" smtClean="0"/>
              <a:t>Older</a:t>
            </a:r>
            <a:r>
              <a:rPr lang="de-CH" sz="1400" b="1" dirty="0" smtClean="0"/>
              <a:t> PLWH </a:t>
            </a:r>
            <a:r>
              <a:rPr lang="de-CH" sz="1400" b="1" dirty="0" err="1" smtClean="0"/>
              <a:t>receive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more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medications</a:t>
            </a:r>
            <a:r>
              <a:rPr lang="de-CH" sz="1400" b="1" dirty="0" smtClean="0"/>
              <a:t> and </a:t>
            </a:r>
            <a:r>
              <a:rPr lang="de-CH" sz="1400" b="1" dirty="0" err="1" smtClean="0"/>
              <a:t>therefore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are</a:t>
            </a:r>
            <a:r>
              <a:rPr lang="de-CH" sz="1400" b="1" dirty="0" smtClean="0"/>
              <a:t> at &gt; </a:t>
            </a:r>
            <a:r>
              <a:rPr lang="de-CH" sz="1400" b="1" dirty="0" err="1" smtClean="0"/>
              <a:t>risk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for</a:t>
            </a:r>
            <a:r>
              <a:rPr lang="de-CH" sz="1400" b="1" dirty="0" smtClean="0"/>
              <a:t> DDIs </a:t>
            </a:r>
            <a:r>
              <a:rPr lang="de-CH" sz="1400" b="1" dirty="0" err="1" smtClean="0"/>
              <a:t>between</a:t>
            </a:r>
            <a:r>
              <a:rPr lang="de-CH" sz="1400" b="1" dirty="0" smtClean="0"/>
              <a:t> HIV/non-HIV </a:t>
            </a:r>
            <a:r>
              <a:rPr lang="de-CH" sz="1400" b="1" dirty="0" err="1" smtClean="0"/>
              <a:t>drugs</a:t>
            </a:r>
            <a:r>
              <a:rPr lang="de-CH" sz="1400" b="1" dirty="0" smtClean="0"/>
              <a:t> and</a:t>
            </a:r>
          </a:p>
          <a:p>
            <a:r>
              <a:rPr lang="de-CH" sz="1400" b="1" dirty="0" err="1" smtClean="0"/>
              <a:t>between</a:t>
            </a:r>
            <a:r>
              <a:rPr lang="de-CH" sz="1400" b="1" dirty="0" smtClean="0"/>
              <a:t> non-HIV/non-HIV </a:t>
            </a:r>
            <a:r>
              <a:rPr lang="de-CH" sz="1400" b="1" dirty="0" err="1" smtClean="0"/>
              <a:t>drugs</a:t>
            </a:r>
            <a:endParaRPr lang="de-CH" sz="1400" b="1" dirty="0"/>
          </a:p>
        </p:txBody>
      </p:sp>
    </p:spTree>
    <p:extLst>
      <p:ext uri="{BB962C8B-B14F-4D97-AF65-F5344CB8AC3E}">
        <p14:creationId xmlns:p14="http://schemas.microsoft.com/office/powerpoint/2010/main" val="22443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591"/>
          <p:cNvSpPr txBox="1">
            <a:spLocks noChangeArrowheads="1"/>
          </p:cNvSpPr>
          <p:nvPr/>
        </p:nvSpPr>
        <p:spPr bwMode="auto">
          <a:xfrm>
            <a:off x="839416" y="125414"/>
            <a:ext cx="96845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CH" sz="2800" b="1" dirty="0" err="1">
                <a:solidFill>
                  <a:srgbClr val="025B9E"/>
                </a:solidFill>
                <a:latin typeface="Calibri" pitchFamily="34" charset="0"/>
              </a:rPr>
              <a:t>Aging</a:t>
            </a:r>
            <a:r>
              <a:rPr lang="de-CH" sz="2800" b="1" dirty="0">
                <a:solidFill>
                  <a:srgbClr val="025B9E"/>
                </a:solidFill>
                <a:latin typeface="Calibri" pitchFamily="34" charset="0"/>
              </a:rPr>
              <a:t> &amp; </a:t>
            </a:r>
            <a:r>
              <a:rPr lang="de-CH" sz="2800" b="1" dirty="0" err="1">
                <a:solidFill>
                  <a:srgbClr val="025B9E"/>
                </a:solidFill>
                <a:latin typeface="Calibri" pitchFamily="34" charset="0"/>
              </a:rPr>
              <a:t>comorbidities</a:t>
            </a:r>
            <a:r>
              <a:rPr lang="de-CH" sz="2800" b="1" dirty="0">
                <a:solidFill>
                  <a:srgbClr val="025B9E"/>
                </a:solidFill>
                <a:latin typeface="Calibri" pitchFamily="34" charset="0"/>
              </a:rPr>
              <a:t> </a:t>
            </a:r>
            <a:r>
              <a:rPr lang="de-CH" sz="2800" b="1" dirty="0" err="1">
                <a:solidFill>
                  <a:srgbClr val="025B9E"/>
                </a:solidFill>
                <a:latin typeface="Calibri" pitchFamily="34" charset="0"/>
              </a:rPr>
              <a:t>pose</a:t>
            </a:r>
            <a:r>
              <a:rPr lang="de-CH" sz="2800" b="1" dirty="0">
                <a:solidFill>
                  <a:srgbClr val="025B9E"/>
                </a:solidFill>
                <a:latin typeface="Calibri" pitchFamily="34" charset="0"/>
              </a:rPr>
              <a:t> additional </a:t>
            </a:r>
            <a:r>
              <a:rPr lang="de-CH" sz="2800" b="1" dirty="0" err="1">
                <a:solidFill>
                  <a:srgbClr val="025B9E"/>
                </a:solidFill>
                <a:latin typeface="Calibri" pitchFamily="34" charset="0"/>
              </a:rPr>
              <a:t>therapeutic</a:t>
            </a:r>
            <a:r>
              <a:rPr lang="de-CH" sz="2800" b="1" dirty="0">
                <a:solidFill>
                  <a:srgbClr val="025B9E"/>
                </a:solidFill>
                <a:latin typeface="Calibri" pitchFamily="34" charset="0"/>
              </a:rPr>
              <a:t> </a:t>
            </a:r>
            <a:r>
              <a:rPr lang="de-CH" sz="2800" b="1" dirty="0" err="1">
                <a:solidFill>
                  <a:srgbClr val="025B9E"/>
                </a:solidFill>
                <a:latin typeface="Calibri" pitchFamily="34" charset="0"/>
              </a:rPr>
              <a:t>challenges</a:t>
            </a:r>
            <a:endParaRPr lang="de-CH" sz="2800" b="1" dirty="0">
              <a:solidFill>
                <a:srgbClr val="025B9E"/>
              </a:solidFill>
              <a:latin typeface="Calibri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287071" y="908720"/>
            <a:ext cx="411199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Textfeld 3"/>
          <p:cNvSpPr txBox="1"/>
          <p:nvPr/>
        </p:nvSpPr>
        <p:spPr>
          <a:xfrm>
            <a:off x="844676" y="865211"/>
            <a:ext cx="888427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CH" sz="2400" b="1" dirty="0"/>
              <a:t>Drug-</a:t>
            </a:r>
            <a:r>
              <a:rPr lang="de-CH" sz="2400" b="1" dirty="0" err="1"/>
              <a:t>disease</a:t>
            </a:r>
            <a:r>
              <a:rPr lang="de-CH" sz="2400" b="1" dirty="0"/>
              <a:t> </a:t>
            </a:r>
            <a:r>
              <a:rPr lang="de-CH" sz="2400" b="1" dirty="0" err="1"/>
              <a:t>interactions</a:t>
            </a:r>
            <a:endParaRPr lang="de-CH" sz="2000" i="1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717618"/>
              </p:ext>
            </p:extLst>
          </p:nvPr>
        </p:nvGraphicFramePr>
        <p:xfrm>
          <a:off x="1847528" y="1451868"/>
          <a:ext cx="8641085" cy="13411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368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849">
                <a:tc>
                  <a:txBody>
                    <a:bodyPr/>
                    <a:lstStyle/>
                    <a:p>
                      <a:r>
                        <a:rPr lang="de-CH" sz="1600" dirty="0" err="1" smtClean="0"/>
                        <a:t>Disease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Drug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Potential </a:t>
                      </a:r>
                      <a:r>
                        <a:rPr lang="de-CH" sz="1600" dirty="0" err="1" smtClean="0"/>
                        <a:t>adverse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reaction</a:t>
                      </a:r>
                      <a:endParaRPr lang="de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601"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Diabetes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err="1" smtClean="0"/>
                        <a:t>corticosteroids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err="1" smtClean="0"/>
                        <a:t>increase</a:t>
                      </a:r>
                      <a:r>
                        <a:rPr lang="de-CH" sz="1600" dirty="0" smtClean="0"/>
                        <a:t> in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 smtClean="0"/>
                        <a:t>blood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 smtClean="0"/>
                        <a:t>glucose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 smtClean="0"/>
                        <a:t>level</a:t>
                      </a:r>
                      <a:endParaRPr lang="de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361"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Parkinson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err="1" smtClean="0"/>
                        <a:t>antipsychotics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err="1" smtClean="0"/>
                        <a:t>aggravation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of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movement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disorder</a:t>
                      </a:r>
                      <a:endParaRPr lang="de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113"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Renal </a:t>
                      </a:r>
                      <a:r>
                        <a:rPr lang="de-CH" sz="1600" dirty="0" err="1" smtClean="0"/>
                        <a:t>failure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NSAIDs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err="1" smtClean="0"/>
                        <a:t>decrease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of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glomerular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filtration</a:t>
                      </a:r>
                      <a:r>
                        <a:rPr lang="de-CH" sz="1600" dirty="0" smtClean="0"/>
                        <a:t> rate</a:t>
                      </a:r>
                      <a:endParaRPr lang="de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feld 25"/>
          <p:cNvSpPr txBox="1"/>
          <p:nvPr/>
        </p:nvSpPr>
        <p:spPr>
          <a:xfrm>
            <a:off x="839416" y="2950357"/>
            <a:ext cx="888953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CH" sz="2400" b="1" dirty="0"/>
              <a:t>Age </a:t>
            </a:r>
            <a:r>
              <a:rPr lang="de-CH" sz="2400" b="1" dirty="0" err="1"/>
              <a:t>associated</a:t>
            </a:r>
            <a:r>
              <a:rPr lang="de-CH" sz="2400" b="1" dirty="0"/>
              <a:t> </a:t>
            </a:r>
            <a:r>
              <a:rPr lang="de-CH" sz="2400" b="1" dirty="0" err="1"/>
              <a:t>changes</a:t>
            </a:r>
            <a:r>
              <a:rPr lang="de-CH" sz="2400" b="1" dirty="0"/>
              <a:t> in </a:t>
            </a:r>
            <a:r>
              <a:rPr lang="de-CH" sz="2400" b="1" dirty="0" err="1"/>
              <a:t>pharmacokinetics</a:t>
            </a:r>
            <a:endParaRPr lang="de-CH" sz="20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847240" y="6353824"/>
            <a:ext cx="60782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CH" sz="1400" dirty="0" err="1">
                <a:latin typeface="+mn-lt"/>
                <a:cs typeface="Arial" panose="020B0604020202020204" pitchFamily="34" charset="0"/>
              </a:rPr>
              <a:t>Wooten</a:t>
            </a:r>
            <a:r>
              <a:rPr lang="de-CH" sz="1400" dirty="0">
                <a:latin typeface="+mn-lt"/>
                <a:cs typeface="Arial" panose="020B0604020202020204" pitchFamily="34" charset="0"/>
              </a:rPr>
              <a:t> JM. South Med J </a:t>
            </a:r>
            <a:r>
              <a:rPr lang="de-CH" sz="1400" dirty="0" smtClean="0">
                <a:latin typeface="+mn-lt"/>
                <a:cs typeface="Arial" panose="020B0604020202020204" pitchFamily="34" charset="0"/>
              </a:rPr>
              <a:t>2012, </a:t>
            </a:r>
            <a:r>
              <a:rPr lang="de-CH" sz="1400" dirty="0" smtClean="0">
                <a:latin typeface="Calibri" pitchFamily="34" charset="0"/>
                <a:cs typeface="Calibri" pitchFamily="34" charset="0"/>
              </a:rPr>
              <a:t>Marzolini C et al. Expert </a:t>
            </a:r>
            <a:r>
              <a:rPr lang="de-CH" sz="1400" dirty="0" err="1" smtClean="0">
                <a:latin typeface="Calibri" pitchFamily="34" charset="0"/>
                <a:cs typeface="Calibri" pitchFamily="34" charset="0"/>
              </a:rPr>
              <a:t>Rev</a:t>
            </a:r>
            <a:r>
              <a:rPr lang="de-CH" sz="1400" dirty="0" smtClean="0">
                <a:latin typeface="Calibri" pitchFamily="34" charset="0"/>
                <a:cs typeface="Calibri" pitchFamily="34" charset="0"/>
              </a:rPr>
              <a:t> Clin </a:t>
            </a:r>
            <a:r>
              <a:rPr lang="de-CH" sz="1400" dirty="0" err="1" smtClean="0">
                <a:latin typeface="Calibri" pitchFamily="34" charset="0"/>
                <a:cs typeface="Calibri" pitchFamily="34" charset="0"/>
              </a:rPr>
              <a:t>Pharmacol</a:t>
            </a:r>
            <a:r>
              <a:rPr lang="de-CH" sz="1400" dirty="0" smtClean="0">
                <a:latin typeface="Calibri" pitchFamily="34" charset="0"/>
                <a:cs typeface="Calibri" pitchFamily="34" charset="0"/>
              </a:rPr>
              <a:t> 2019</a:t>
            </a:r>
            <a:endParaRPr lang="de-CH" sz="1400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341650"/>
              </p:ext>
            </p:extLst>
          </p:nvPr>
        </p:nvGraphicFramePr>
        <p:xfrm>
          <a:off x="1875617" y="3387104"/>
          <a:ext cx="8624241" cy="2966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68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5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PK </a:t>
                      </a:r>
                      <a:r>
                        <a:rPr lang="de-CH" sz="1600" dirty="0" err="1" smtClean="0"/>
                        <a:t>parameter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err="1" smtClean="0"/>
                        <a:t>Altered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physiology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with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aging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Comments</a:t>
                      </a:r>
                      <a:endParaRPr lang="de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Absorption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↑ </a:t>
                      </a:r>
                      <a:r>
                        <a:rPr lang="de-CH" sz="1600" dirty="0" err="1" smtClean="0"/>
                        <a:t>gastric</a:t>
                      </a:r>
                      <a:r>
                        <a:rPr lang="de-CH" sz="1600" dirty="0" smtClean="0"/>
                        <a:t> 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err="1" smtClean="0"/>
                        <a:t>modification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of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drug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absorption</a:t>
                      </a:r>
                      <a:endParaRPr lang="de-CH" sz="16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Distribution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↓ </a:t>
                      </a:r>
                      <a:r>
                        <a:rPr lang="de-CH" sz="1600" dirty="0" err="1" smtClean="0"/>
                        <a:t>albumin</a:t>
                      </a:r>
                      <a:endParaRPr lang="de-CH" sz="1600" dirty="0" smtClean="0"/>
                    </a:p>
                    <a:p>
                      <a:r>
                        <a:rPr lang="de-CH" sz="1600" dirty="0" smtClean="0"/>
                        <a:t>↑ </a:t>
                      </a:r>
                      <a:r>
                        <a:rPr lang="de-CH" sz="1600" dirty="0" err="1" smtClean="0"/>
                        <a:t>body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fat</a:t>
                      </a:r>
                      <a:endParaRPr lang="de-CH" sz="1600" dirty="0" smtClean="0"/>
                    </a:p>
                    <a:p>
                      <a:r>
                        <a:rPr lang="de-CH" sz="1600" dirty="0" smtClean="0"/>
                        <a:t>↓ </a:t>
                      </a:r>
                      <a:r>
                        <a:rPr lang="de-CH" sz="1600" dirty="0" err="1" smtClean="0"/>
                        <a:t>lean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muscle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and</a:t>
                      </a:r>
                      <a:r>
                        <a:rPr lang="de-CH" sz="1600" dirty="0" smtClean="0"/>
                        <a:t> total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 smtClean="0"/>
                        <a:t>body</a:t>
                      </a:r>
                      <a:r>
                        <a:rPr lang="de-CH" sz="1600" baseline="0" dirty="0" smtClean="0"/>
                        <a:t>  </a:t>
                      </a:r>
                      <a:r>
                        <a:rPr lang="de-CH" sz="1600" baseline="0" dirty="0" err="1" smtClean="0"/>
                        <a:t>water</a:t>
                      </a:r>
                      <a:endParaRPr lang="de-CH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↑ </a:t>
                      </a:r>
                      <a:r>
                        <a:rPr lang="de-CH" sz="1600" dirty="0" err="1" smtClean="0"/>
                        <a:t>free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fraction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of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drugs</a:t>
                      </a:r>
                      <a:r>
                        <a:rPr lang="de-CH" sz="1600" dirty="0" smtClean="0"/>
                        <a:t> </a:t>
                      </a:r>
                    </a:p>
                    <a:p>
                      <a:r>
                        <a:rPr lang="de-CH" sz="1600" dirty="0" smtClean="0"/>
                        <a:t>↑ </a:t>
                      </a:r>
                      <a:r>
                        <a:rPr lang="de-CH" sz="1600" dirty="0" err="1" smtClean="0"/>
                        <a:t>Vd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of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lipophilic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drugs</a:t>
                      </a:r>
                      <a:r>
                        <a:rPr lang="de-CH" sz="1600" dirty="0" smtClean="0"/>
                        <a:t> </a:t>
                      </a:r>
                    </a:p>
                    <a:p>
                      <a:r>
                        <a:rPr lang="de-CH" sz="1600" dirty="0" smtClean="0"/>
                        <a:t>↑ </a:t>
                      </a:r>
                      <a:r>
                        <a:rPr lang="de-CH" sz="1600" dirty="0" err="1" smtClean="0"/>
                        <a:t>plasma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 smtClean="0"/>
                        <a:t>concentration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 smtClean="0"/>
                        <a:t>of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 smtClean="0"/>
                        <a:t>hydrophilic</a:t>
                      </a:r>
                      <a:r>
                        <a:rPr lang="de-CH" sz="1600" baseline="0" dirty="0" smtClean="0"/>
                        <a:t>  </a:t>
                      </a:r>
                      <a:r>
                        <a:rPr lang="de-CH" sz="1600" baseline="0" dirty="0" err="1" smtClean="0"/>
                        <a:t>drugs</a:t>
                      </a:r>
                      <a:endParaRPr lang="de-CH" sz="16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dirty="0" err="1" smtClean="0"/>
                        <a:t>Metabolism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 smtClean="0"/>
                        <a:t>↓ </a:t>
                      </a:r>
                      <a:r>
                        <a:rPr lang="de-CH" sz="1600" dirty="0" err="1" smtClean="0"/>
                        <a:t>hepatic</a:t>
                      </a:r>
                      <a:r>
                        <a:rPr lang="de-CH" sz="1600" dirty="0" smtClean="0"/>
                        <a:t> mass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 smtClean="0"/>
                        <a:t>↓ </a:t>
                      </a:r>
                      <a:r>
                        <a:rPr lang="de-CH" sz="1600" dirty="0" err="1" smtClean="0"/>
                        <a:t>hepatic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blood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flow</a:t>
                      </a:r>
                      <a:r>
                        <a:rPr lang="de-CH" sz="16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↓ </a:t>
                      </a:r>
                      <a:r>
                        <a:rPr lang="de-CH" sz="1600" dirty="0" err="1" smtClean="0"/>
                        <a:t>reduced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 smtClean="0"/>
                        <a:t>hepatic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 smtClean="0"/>
                        <a:t>clearance</a:t>
                      </a:r>
                      <a:endParaRPr lang="de-CH" sz="1600" baseline="0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endParaRPr lang="de-CH" sz="16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Elimination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 smtClean="0"/>
                        <a:t>↓ </a:t>
                      </a:r>
                      <a:r>
                        <a:rPr lang="de-CH" sz="1600" dirty="0" err="1" smtClean="0"/>
                        <a:t>kidney</a:t>
                      </a:r>
                      <a:r>
                        <a:rPr lang="de-CH" sz="1600" dirty="0" smtClean="0"/>
                        <a:t> mass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 smtClean="0"/>
                        <a:t>↓ </a:t>
                      </a:r>
                      <a:r>
                        <a:rPr lang="de-CH" sz="1600" dirty="0" err="1" smtClean="0"/>
                        <a:t>glomerular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 smtClean="0"/>
                        <a:t>filtration</a:t>
                      </a:r>
                      <a:r>
                        <a:rPr lang="de-CH" sz="1600" baseline="0" dirty="0" smtClean="0"/>
                        <a:t> rate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 smtClean="0"/>
                        <a:t>↓ renal </a:t>
                      </a:r>
                      <a:r>
                        <a:rPr lang="de-CH" sz="1600" dirty="0" err="1" smtClean="0"/>
                        <a:t>blood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flow</a:t>
                      </a:r>
                      <a:endParaRPr lang="de-CH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CH" sz="1600" dirty="0" smtClean="0"/>
                        <a:t>↓ </a:t>
                      </a:r>
                      <a:r>
                        <a:rPr lang="de-CH" sz="1600" dirty="0" err="1" smtClean="0"/>
                        <a:t>reduced</a:t>
                      </a:r>
                      <a:r>
                        <a:rPr lang="de-CH" sz="1600" baseline="0" dirty="0" smtClean="0"/>
                        <a:t> renal </a:t>
                      </a:r>
                      <a:r>
                        <a:rPr lang="de-CH" sz="1600" baseline="0" dirty="0" err="1" smtClean="0"/>
                        <a:t>clearance</a:t>
                      </a:r>
                      <a:endParaRPr lang="de-CH" sz="16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800936" y="1124744"/>
            <a:ext cx="106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Examples</a:t>
            </a:r>
            <a:endParaRPr lang="de-CH" dirty="0"/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767408" y="692697"/>
            <a:ext cx="10657184" cy="0"/>
          </a:xfrm>
          <a:prstGeom prst="line">
            <a:avLst/>
          </a:prstGeom>
          <a:noFill/>
          <a:ln w="28575">
            <a:solidFill>
              <a:srgbClr val="025B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25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9416" y="1124743"/>
            <a:ext cx="2789763" cy="2789763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 bwMode="auto">
          <a:xfrm>
            <a:off x="2152649" y="767079"/>
            <a:ext cx="173784" cy="203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Rectangle 9"/>
          <p:cNvSpPr/>
          <p:nvPr/>
        </p:nvSpPr>
        <p:spPr bwMode="auto">
          <a:xfrm>
            <a:off x="6647270" y="753602"/>
            <a:ext cx="173784" cy="203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TextBox 13"/>
          <p:cNvSpPr>
            <a:spLocks/>
          </p:cNvSpPr>
          <p:nvPr/>
        </p:nvSpPr>
        <p:spPr bwMode="auto">
          <a:xfrm>
            <a:off x="767408" y="769290"/>
            <a:ext cx="31959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b="1" dirty="0" err="1">
                <a:cs typeface="Arial"/>
              </a:rPr>
              <a:t>Adults</a:t>
            </a:r>
            <a:r>
              <a:rPr lang="de-DE" b="1" dirty="0">
                <a:cs typeface="Arial"/>
              </a:rPr>
              <a:t> </a:t>
            </a:r>
            <a:r>
              <a:rPr lang="de-DE" b="1" dirty="0" err="1">
                <a:cs typeface="Arial"/>
              </a:rPr>
              <a:t>aged</a:t>
            </a:r>
            <a:r>
              <a:rPr lang="de-DE" b="1" dirty="0">
                <a:cs typeface="Arial"/>
              </a:rPr>
              <a:t> 20-50 </a:t>
            </a:r>
            <a:r>
              <a:rPr lang="de-DE" b="1" dirty="0" err="1">
                <a:cs typeface="Arial"/>
              </a:rPr>
              <a:t>years</a:t>
            </a:r>
            <a:endParaRPr lang="de-DE" b="1" dirty="0">
              <a:cs typeface="Arial"/>
            </a:endParaRPr>
          </a:p>
        </p:txBody>
      </p:sp>
      <p:sp>
        <p:nvSpPr>
          <p:cNvPr id="8" name="TextBox 14"/>
          <p:cNvSpPr>
            <a:spLocks/>
          </p:cNvSpPr>
          <p:nvPr/>
        </p:nvSpPr>
        <p:spPr bwMode="auto">
          <a:xfrm>
            <a:off x="3575720" y="764704"/>
            <a:ext cx="31959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b="1" dirty="0" err="1">
                <a:cs typeface="Arial"/>
              </a:rPr>
              <a:t>Adults</a:t>
            </a:r>
            <a:r>
              <a:rPr lang="de-DE" b="1" dirty="0">
                <a:cs typeface="Arial"/>
              </a:rPr>
              <a:t> </a:t>
            </a:r>
            <a:r>
              <a:rPr lang="de-DE" b="1" dirty="0" err="1">
                <a:cs typeface="Arial"/>
              </a:rPr>
              <a:t>aged</a:t>
            </a:r>
            <a:r>
              <a:rPr lang="de-DE" b="1" dirty="0">
                <a:cs typeface="Arial"/>
              </a:rPr>
              <a:t> 55-60 </a:t>
            </a:r>
            <a:r>
              <a:rPr lang="de-DE" b="1" dirty="0" err="1">
                <a:cs typeface="Arial"/>
              </a:rPr>
              <a:t>years</a:t>
            </a:r>
            <a:endParaRPr lang="de-DE" b="1" dirty="0">
              <a:cs typeface="Arial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444040" y="1126963"/>
            <a:ext cx="2808312" cy="2808312"/>
          </a:xfrm>
          <a:prstGeom prst="rect">
            <a:avLst/>
          </a:prstGeom>
          <a:ln>
            <a:noFill/>
          </a:ln>
        </p:spPr>
      </p:pic>
      <p:pic>
        <p:nvPicPr>
          <p:cNvPr id="12" name="Picture 1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023992" y="1127548"/>
            <a:ext cx="2808312" cy="2808312"/>
          </a:xfrm>
          <a:prstGeom prst="rect">
            <a:avLst/>
          </a:prstGeom>
          <a:ln>
            <a:noFill/>
          </a:ln>
        </p:spPr>
      </p:pic>
      <p:sp>
        <p:nvSpPr>
          <p:cNvPr id="13" name="TextBox 17"/>
          <p:cNvSpPr>
            <a:spLocks/>
          </p:cNvSpPr>
          <p:nvPr/>
        </p:nvSpPr>
        <p:spPr bwMode="auto">
          <a:xfrm>
            <a:off x="6312024" y="764704"/>
            <a:ext cx="31959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b="1" dirty="0" err="1">
                <a:cs typeface="Arial"/>
              </a:rPr>
              <a:t>Adults</a:t>
            </a:r>
            <a:r>
              <a:rPr lang="de-DE" b="1" dirty="0">
                <a:cs typeface="Arial"/>
              </a:rPr>
              <a:t> </a:t>
            </a:r>
            <a:r>
              <a:rPr lang="de-DE" b="1" dirty="0" err="1">
                <a:cs typeface="Arial"/>
              </a:rPr>
              <a:t>aged</a:t>
            </a:r>
            <a:r>
              <a:rPr lang="de-DE" b="1" dirty="0">
                <a:cs typeface="Arial"/>
              </a:rPr>
              <a:t> 65-80 </a:t>
            </a:r>
            <a:r>
              <a:rPr lang="de-DE" b="1" dirty="0" err="1">
                <a:cs typeface="Arial"/>
              </a:rPr>
              <a:t>years</a:t>
            </a:r>
            <a:endParaRPr lang="de-DE" b="1" dirty="0">
              <a:cs typeface="Arial"/>
            </a:endParaRPr>
          </a:p>
        </p:txBody>
      </p:sp>
      <p:sp>
        <p:nvSpPr>
          <p:cNvPr id="20" name="TextBox 22"/>
          <p:cNvSpPr>
            <a:spLocks/>
          </p:cNvSpPr>
          <p:nvPr/>
        </p:nvSpPr>
        <p:spPr bwMode="auto">
          <a:xfrm>
            <a:off x="839416" y="5683316"/>
            <a:ext cx="1125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b="1" dirty="0" err="1">
                <a:cs typeface="Arial"/>
              </a:rPr>
              <a:t>Advanced</a:t>
            </a:r>
            <a:r>
              <a:rPr lang="de-DE" b="1" dirty="0">
                <a:cs typeface="Arial"/>
              </a:rPr>
              <a:t> </a:t>
            </a:r>
            <a:r>
              <a:rPr lang="de-DE" b="1" dirty="0" err="1">
                <a:cs typeface="Arial"/>
              </a:rPr>
              <a:t>age</a:t>
            </a:r>
            <a:r>
              <a:rPr lang="de-DE" b="1" dirty="0">
                <a:cs typeface="Arial"/>
              </a:rPr>
              <a:t> </a:t>
            </a:r>
            <a:r>
              <a:rPr lang="de-DE" b="1" dirty="0" err="1">
                <a:cs typeface="Arial"/>
              </a:rPr>
              <a:t>does</a:t>
            </a:r>
            <a:r>
              <a:rPr lang="de-DE" b="1" dirty="0">
                <a:cs typeface="Arial"/>
              </a:rPr>
              <a:t> not </a:t>
            </a:r>
            <a:r>
              <a:rPr lang="de-DE" b="1" dirty="0" err="1">
                <a:cs typeface="Arial"/>
              </a:rPr>
              <a:t>impact</a:t>
            </a:r>
            <a:r>
              <a:rPr lang="de-DE" b="1" dirty="0">
                <a:cs typeface="Arial"/>
              </a:rPr>
              <a:t> </a:t>
            </a:r>
            <a:r>
              <a:rPr lang="de-DE" b="1" dirty="0" err="1">
                <a:cs typeface="Arial"/>
              </a:rPr>
              <a:t>ritonavir</a:t>
            </a:r>
            <a:r>
              <a:rPr lang="de-DE" b="1" dirty="0">
                <a:cs typeface="Arial"/>
              </a:rPr>
              <a:t> </a:t>
            </a:r>
            <a:r>
              <a:rPr lang="de-DE" b="1" dirty="0" err="1">
                <a:cs typeface="Arial"/>
              </a:rPr>
              <a:t>exposure</a:t>
            </a:r>
            <a:r>
              <a:rPr lang="de-DE" b="1" dirty="0">
                <a:cs typeface="Arial"/>
              </a:rPr>
              <a:t> </a:t>
            </a:r>
            <a:r>
              <a:rPr lang="de-DE" b="1" dirty="0" err="1">
                <a:cs typeface="Arial"/>
              </a:rPr>
              <a:t>to</a:t>
            </a:r>
            <a:r>
              <a:rPr lang="de-DE" b="1" dirty="0">
                <a:cs typeface="Arial"/>
              </a:rPr>
              <a:t> a </a:t>
            </a:r>
            <a:r>
              <a:rPr lang="de-DE" b="1" dirty="0" err="1">
                <a:cs typeface="Arial"/>
              </a:rPr>
              <a:t>clinically</a:t>
            </a:r>
            <a:r>
              <a:rPr lang="de-DE" b="1" dirty="0">
                <a:cs typeface="Arial"/>
              </a:rPr>
              <a:t> </a:t>
            </a:r>
            <a:r>
              <a:rPr lang="de-DE" b="1" dirty="0" err="1">
                <a:cs typeface="Arial"/>
              </a:rPr>
              <a:t>significant</a:t>
            </a:r>
            <a:r>
              <a:rPr lang="de-DE" b="1" dirty="0">
                <a:cs typeface="Arial"/>
              </a:rPr>
              <a:t> </a:t>
            </a:r>
            <a:r>
              <a:rPr lang="de-DE" b="1" dirty="0" err="1" smtClean="0">
                <a:cs typeface="Arial"/>
              </a:rPr>
              <a:t>extent</a:t>
            </a:r>
            <a:endParaRPr lang="de-DE" b="1" dirty="0">
              <a:cs typeface="Arial"/>
            </a:endParaRPr>
          </a:p>
        </p:txBody>
      </p:sp>
      <p:sp>
        <p:nvSpPr>
          <p:cNvPr id="21" name="Text Box 252"/>
          <p:cNvSpPr txBox="1">
            <a:spLocks noChangeArrowheads="1"/>
          </p:cNvSpPr>
          <p:nvPr/>
        </p:nvSpPr>
        <p:spPr bwMode="auto">
          <a:xfrm>
            <a:off x="2135560" y="6309320"/>
            <a:ext cx="98369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CH" sz="1400" dirty="0" err="1" smtClean="0">
                <a:latin typeface="+mn-lt"/>
                <a:cs typeface="Arial" panose="020B0604020202020204" pitchFamily="34" charset="0"/>
              </a:rPr>
              <a:t>Dumond</a:t>
            </a:r>
            <a:r>
              <a:rPr lang="de-CH" sz="1400" dirty="0" smtClean="0">
                <a:latin typeface="+mn-lt"/>
                <a:cs typeface="Arial" panose="020B0604020202020204" pitchFamily="34" charset="0"/>
              </a:rPr>
              <a:t> J et al. HIV Medicine 2013; Stader F et al. </a:t>
            </a:r>
            <a:r>
              <a:rPr lang="de-CH" sz="1400" dirty="0">
                <a:latin typeface="+mn-lt"/>
                <a:cs typeface="Arial" panose="020B0604020202020204" pitchFamily="34" charset="0"/>
              </a:rPr>
              <a:t>International Workshop Clin </a:t>
            </a:r>
            <a:r>
              <a:rPr lang="de-CH" sz="1400" dirty="0" err="1">
                <a:latin typeface="+mn-lt"/>
                <a:cs typeface="Arial" panose="020B0604020202020204" pitchFamily="34" charset="0"/>
              </a:rPr>
              <a:t>Pharmacol</a:t>
            </a:r>
            <a:r>
              <a:rPr lang="de-CH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+mn-lt"/>
                <a:cs typeface="Arial" panose="020B0604020202020204" pitchFamily="34" charset="0"/>
              </a:rPr>
              <a:t>Antivir</a:t>
            </a:r>
            <a:r>
              <a:rPr lang="de-CH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+mn-lt"/>
                <a:cs typeface="Arial" panose="020B0604020202020204" pitchFamily="34" charset="0"/>
              </a:rPr>
              <a:t>Ther</a:t>
            </a:r>
            <a:r>
              <a:rPr lang="de-CH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de-CH" sz="1400" dirty="0" smtClean="0">
                <a:latin typeface="+mn-lt"/>
                <a:cs typeface="Arial" panose="020B0604020202020204" pitchFamily="34" charset="0"/>
              </a:rPr>
              <a:t>2019; Stader F et al. CROI 2019</a:t>
            </a:r>
            <a:endParaRPr lang="de-CH" sz="1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Text Box 591"/>
          <p:cNvSpPr txBox="1">
            <a:spLocks noChangeArrowheads="1"/>
          </p:cNvSpPr>
          <p:nvPr/>
        </p:nvSpPr>
        <p:spPr bwMode="auto">
          <a:xfrm>
            <a:off x="695400" y="125414"/>
            <a:ext cx="107337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CH" sz="2800" b="1" dirty="0" smtClean="0">
                <a:solidFill>
                  <a:srgbClr val="025B9E"/>
                </a:solidFill>
                <a:latin typeface="Calibri" pitchFamily="34" charset="0"/>
              </a:rPr>
              <a:t>PK of </a:t>
            </a:r>
            <a:r>
              <a:rPr lang="de-CH" sz="2800" b="1" dirty="0" err="1" smtClean="0">
                <a:solidFill>
                  <a:srgbClr val="025B9E"/>
                </a:solidFill>
                <a:latin typeface="Calibri" pitchFamily="34" charset="0"/>
              </a:rPr>
              <a:t>ritonavir</a:t>
            </a:r>
            <a:r>
              <a:rPr lang="de-CH" sz="2800" b="1" dirty="0" smtClean="0">
                <a:solidFill>
                  <a:srgbClr val="025B9E"/>
                </a:solidFill>
                <a:latin typeface="Calibri" pitchFamily="34" charset="0"/>
              </a:rPr>
              <a:t> (100 mg QD) in </a:t>
            </a:r>
            <a:r>
              <a:rPr lang="de-CH" sz="2800" b="1" dirty="0" err="1" smtClean="0">
                <a:solidFill>
                  <a:srgbClr val="025B9E"/>
                </a:solidFill>
                <a:latin typeface="Calibri" pitchFamily="34" charset="0"/>
              </a:rPr>
              <a:t>elderly</a:t>
            </a:r>
            <a:r>
              <a:rPr lang="de-CH" sz="2800" b="1" dirty="0" smtClean="0">
                <a:solidFill>
                  <a:srgbClr val="025B9E"/>
                </a:solidFill>
                <a:latin typeface="Calibri" pitchFamily="34" charset="0"/>
              </a:rPr>
              <a:t> &amp; </a:t>
            </a:r>
            <a:r>
              <a:rPr lang="de-CH" sz="2800" b="1" dirty="0" err="1" smtClean="0">
                <a:solidFill>
                  <a:srgbClr val="025B9E"/>
                </a:solidFill>
                <a:latin typeface="Calibri" pitchFamily="34" charset="0"/>
              </a:rPr>
              <a:t>magnitude</a:t>
            </a:r>
            <a:r>
              <a:rPr lang="de-CH" sz="2800" b="1" dirty="0" smtClean="0">
                <a:solidFill>
                  <a:srgbClr val="025B9E"/>
                </a:solidFill>
                <a:latin typeface="Calibri" pitchFamily="34" charset="0"/>
              </a:rPr>
              <a:t> of DDIs in </a:t>
            </a:r>
            <a:r>
              <a:rPr lang="de-CH" sz="2800" b="1" dirty="0" err="1" smtClean="0">
                <a:solidFill>
                  <a:srgbClr val="025B9E"/>
                </a:solidFill>
                <a:latin typeface="Calibri" pitchFamily="34" charset="0"/>
              </a:rPr>
              <a:t>elderly</a:t>
            </a:r>
            <a:endParaRPr lang="de-CH" sz="2800" b="1" dirty="0">
              <a:solidFill>
                <a:srgbClr val="025B9E"/>
              </a:solidFill>
              <a:latin typeface="Calibri" pitchFamily="34" charset="0"/>
            </a:endParaRPr>
          </a:p>
        </p:txBody>
      </p:sp>
      <p:sp>
        <p:nvSpPr>
          <p:cNvPr id="23" name="Line 3"/>
          <p:cNvSpPr>
            <a:spLocks noChangeShapeType="1"/>
          </p:cNvSpPr>
          <p:nvPr/>
        </p:nvSpPr>
        <p:spPr bwMode="auto">
          <a:xfrm>
            <a:off x="767408" y="692697"/>
            <a:ext cx="10657184" cy="0"/>
          </a:xfrm>
          <a:prstGeom prst="line">
            <a:avLst/>
          </a:prstGeom>
          <a:noFill/>
          <a:ln w="28575">
            <a:solidFill>
              <a:srgbClr val="025B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5" name="Ellipse 24"/>
          <p:cNvSpPr/>
          <p:nvPr/>
        </p:nvSpPr>
        <p:spPr>
          <a:xfrm>
            <a:off x="911424" y="4154405"/>
            <a:ext cx="116258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Gerader Verbinder 25"/>
          <p:cNvCxnSpPr/>
          <p:nvPr/>
        </p:nvCxnSpPr>
        <p:spPr>
          <a:xfrm>
            <a:off x="2672086" y="4228690"/>
            <a:ext cx="21793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4697225" y="4219295"/>
            <a:ext cx="217935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/>
          <p:cNvSpPr/>
          <p:nvPr/>
        </p:nvSpPr>
        <p:spPr>
          <a:xfrm>
            <a:off x="6922201" y="4153308"/>
            <a:ext cx="217935" cy="1706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16" y="4544649"/>
            <a:ext cx="7622213" cy="929403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1012952" y="4077072"/>
            <a:ext cx="1554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/>
              <a:t>Observed</a:t>
            </a:r>
            <a:r>
              <a:rPr lang="de-CH" sz="1200" dirty="0" smtClean="0"/>
              <a:t> </a:t>
            </a:r>
            <a:r>
              <a:rPr lang="de-CH" sz="1200" dirty="0" err="1" smtClean="0"/>
              <a:t>clinical</a:t>
            </a:r>
            <a:r>
              <a:rPr lang="de-CH" sz="1200" dirty="0" smtClean="0"/>
              <a:t> </a:t>
            </a:r>
            <a:r>
              <a:rPr lang="de-CH" sz="1200" dirty="0" err="1" smtClean="0"/>
              <a:t>data</a:t>
            </a:r>
            <a:endParaRPr lang="en-US" sz="1200" dirty="0"/>
          </a:p>
        </p:txBody>
      </p:sp>
      <p:sp>
        <p:nvSpPr>
          <p:cNvPr id="30" name="Textfeld 29"/>
          <p:cNvSpPr txBox="1"/>
          <p:nvPr/>
        </p:nvSpPr>
        <p:spPr bwMode="auto">
          <a:xfrm>
            <a:off x="2960118" y="4077072"/>
            <a:ext cx="1623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/>
              <a:t>Mean</a:t>
            </a:r>
            <a:r>
              <a:rPr lang="de-CH" sz="1200" dirty="0" smtClean="0"/>
              <a:t> of all </a:t>
            </a:r>
            <a:r>
              <a:rPr lang="de-CH" sz="1200" dirty="0" err="1" smtClean="0"/>
              <a:t>predictions</a:t>
            </a:r>
            <a:endParaRPr lang="en-US" sz="1200" dirty="0"/>
          </a:p>
        </p:txBody>
      </p:sp>
      <p:sp>
        <p:nvSpPr>
          <p:cNvPr id="31" name="Textfeld 30"/>
          <p:cNvSpPr txBox="1"/>
          <p:nvPr/>
        </p:nvSpPr>
        <p:spPr bwMode="auto">
          <a:xfrm>
            <a:off x="4985257" y="4077072"/>
            <a:ext cx="1758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/>
              <a:t>Mean</a:t>
            </a:r>
            <a:r>
              <a:rPr lang="de-CH" sz="1200" dirty="0" smtClean="0"/>
              <a:t> of </a:t>
            </a:r>
            <a:r>
              <a:rPr lang="de-CH" sz="1200" dirty="0" err="1" smtClean="0"/>
              <a:t>each</a:t>
            </a:r>
            <a:r>
              <a:rPr lang="de-CH" sz="1200" dirty="0" smtClean="0"/>
              <a:t> </a:t>
            </a:r>
            <a:r>
              <a:rPr lang="de-CH" sz="1200" dirty="0" err="1" smtClean="0"/>
              <a:t>virtual</a:t>
            </a:r>
            <a:r>
              <a:rPr lang="de-CH" sz="1200" dirty="0" smtClean="0"/>
              <a:t> </a:t>
            </a:r>
            <a:r>
              <a:rPr lang="de-CH" sz="1200" dirty="0" err="1" smtClean="0"/>
              <a:t>trial</a:t>
            </a:r>
            <a:endParaRPr lang="en-US" sz="1200" dirty="0"/>
          </a:p>
        </p:txBody>
      </p:sp>
      <p:sp>
        <p:nvSpPr>
          <p:cNvPr id="32" name="Textfeld 31"/>
          <p:cNvSpPr txBox="1"/>
          <p:nvPr/>
        </p:nvSpPr>
        <p:spPr bwMode="auto">
          <a:xfrm>
            <a:off x="7255204" y="4077072"/>
            <a:ext cx="1505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95% CI of </a:t>
            </a:r>
            <a:r>
              <a:rPr lang="de-CH" sz="1200" dirty="0" err="1" smtClean="0"/>
              <a:t>predictions</a:t>
            </a:r>
            <a:endParaRPr lang="en-US" sz="1200" dirty="0"/>
          </a:p>
        </p:txBody>
      </p:sp>
      <p:sp>
        <p:nvSpPr>
          <p:cNvPr id="2" name="Ellipse 1"/>
          <p:cNvSpPr/>
          <p:nvPr/>
        </p:nvSpPr>
        <p:spPr>
          <a:xfrm>
            <a:off x="7031168" y="5176723"/>
            <a:ext cx="576064" cy="3438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 bwMode="auto">
          <a:xfrm>
            <a:off x="7750637" y="5170310"/>
            <a:ext cx="576064" cy="3438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eck 3"/>
          <p:cNvSpPr/>
          <p:nvPr/>
        </p:nvSpPr>
        <p:spPr>
          <a:xfrm>
            <a:off x="1991544" y="1412776"/>
            <a:ext cx="1409330" cy="1019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 bwMode="auto">
          <a:xfrm>
            <a:off x="4583832" y="1429666"/>
            <a:ext cx="1393303" cy="1052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 bwMode="auto">
          <a:xfrm>
            <a:off x="7464152" y="1421506"/>
            <a:ext cx="1399418" cy="999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uppieren 34"/>
          <p:cNvGrpSpPr/>
          <p:nvPr/>
        </p:nvGrpSpPr>
        <p:grpSpPr>
          <a:xfrm>
            <a:off x="9009986" y="1503915"/>
            <a:ext cx="3188673" cy="2682868"/>
            <a:chOff x="7827652" y="2642831"/>
            <a:chExt cx="3773406" cy="2990888"/>
          </a:xfrm>
        </p:grpSpPr>
        <p:pic>
          <p:nvPicPr>
            <p:cNvPr id="36" name="Picture 5">
              <a:extLst>
                <a:ext uri="{FF2B5EF4-FFF2-40B4-BE49-F238E27FC236}">
                  <a16:creationId xmlns:a16="http://schemas.microsoft.com/office/drawing/2014/main" id="{C8F7048E-2F74-4E20-8923-ED3E823C3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6642" y="2642831"/>
              <a:ext cx="3674416" cy="2990888"/>
            </a:xfrm>
            <a:prstGeom prst="rect">
              <a:avLst/>
            </a:prstGeom>
          </p:spPr>
        </p:pic>
        <p:sp>
          <p:nvSpPr>
            <p:cNvPr id="37" name="Textfeld 36"/>
            <p:cNvSpPr txBox="1"/>
            <p:nvPr/>
          </p:nvSpPr>
          <p:spPr>
            <a:xfrm>
              <a:off x="8544272" y="2809511"/>
              <a:ext cx="5581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600" dirty="0" err="1" smtClean="0">
                  <a:solidFill>
                    <a:schemeClr val="accent5"/>
                  </a:solidFill>
                </a:rPr>
                <a:t>men</a:t>
              </a:r>
              <a:endParaRPr lang="en-US" sz="1600" dirty="0">
                <a:solidFill>
                  <a:schemeClr val="accent5"/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8544272" y="2996952"/>
              <a:ext cx="8127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600" dirty="0" err="1" smtClean="0">
                  <a:solidFill>
                    <a:srgbClr val="FF0000"/>
                  </a:solidFill>
                </a:rPr>
                <a:t>women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40" name="Rechteck 39"/>
            <p:cNvSpPr/>
            <p:nvPr/>
          </p:nvSpPr>
          <p:spPr>
            <a:xfrm>
              <a:off x="7827652" y="3579123"/>
              <a:ext cx="384433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feld 41"/>
          <p:cNvSpPr txBox="1"/>
          <p:nvPr/>
        </p:nvSpPr>
        <p:spPr>
          <a:xfrm rot="16200000">
            <a:off x="8225502" y="2507493"/>
            <a:ext cx="1763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u="sng" dirty="0" smtClean="0"/>
              <a:t>AUC </a:t>
            </a:r>
            <a:r>
              <a:rPr lang="de-CH" sz="1200" u="sng" dirty="0" err="1" smtClean="0"/>
              <a:t>Rivaroxaban</a:t>
            </a:r>
            <a:r>
              <a:rPr lang="de-CH" sz="1200" u="sng" dirty="0" smtClean="0"/>
              <a:t> + DRV/r</a:t>
            </a:r>
          </a:p>
          <a:p>
            <a:r>
              <a:rPr lang="de-CH" sz="1200" dirty="0" smtClean="0"/>
              <a:t>AUC </a:t>
            </a:r>
            <a:r>
              <a:rPr lang="de-CH" sz="1200" dirty="0" err="1" smtClean="0"/>
              <a:t>Rivaroxaban</a:t>
            </a:r>
            <a:r>
              <a:rPr lang="de-CH" sz="1200" dirty="0" smtClean="0"/>
              <a:t> </a:t>
            </a:r>
            <a:r>
              <a:rPr lang="de-CH" sz="1200" dirty="0" err="1" smtClean="0"/>
              <a:t>alone</a:t>
            </a:r>
            <a:endParaRPr lang="en-US" sz="1200" dirty="0"/>
          </a:p>
        </p:txBody>
      </p:sp>
      <p:sp>
        <p:nvSpPr>
          <p:cNvPr id="43" name="TextBox 17"/>
          <p:cNvSpPr>
            <a:spLocks/>
          </p:cNvSpPr>
          <p:nvPr/>
        </p:nvSpPr>
        <p:spPr bwMode="auto">
          <a:xfrm>
            <a:off x="8886211" y="769290"/>
            <a:ext cx="32498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b="1" dirty="0" smtClean="0">
                <a:cs typeface="Arial"/>
              </a:rPr>
              <a:t>Impact of </a:t>
            </a:r>
            <a:r>
              <a:rPr lang="de-DE" b="1" dirty="0" err="1" smtClean="0">
                <a:cs typeface="Arial"/>
              </a:rPr>
              <a:t>age</a:t>
            </a:r>
            <a:r>
              <a:rPr lang="de-DE" b="1" dirty="0" smtClean="0">
                <a:cs typeface="Arial"/>
              </a:rPr>
              <a:t> on DDI </a:t>
            </a:r>
            <a:r>
              <a:rPr lang="de-DE" b="1" dirty="0" err="1" smtClean="0">
                <a:cs typeface="Arial"/>
              </a:rPr>
              <a:t>magnitude</a:t>
            </a:r>
            <a:endParaRPr lang="de-DE" b="1" dirty="0">
              <a:cs typeface="Arial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901577" y="4504434"/>
            <a:ext cx="3212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DDIs </a:t>
            </a:r>
            <a:r>
              <a:rPr lang="de-CH" b="1" dirty="0" err="1" smtClean="0"/>
              <a:t>have</a:t>
            </a:r>
            <a:r>
              <a:rPr lang="de-CH" b="1" dirty="0" smtClean="0"/>
              <a:t> a </a:t>
            </a:r>
            <a:r>
              <a:rPr lang="de-CH" b="1" dirty="0" err="1" smtClean="0"/>
              <a:t>similar</a:t>
            </a:r>
            <a:r>
              <a:rPr lang="de-CH" b="1" dirty="0" smtClean="0"/>
              <a:t> </a:t>
            </a:r>
            <a:r>
              <a:rPr lang="de-CH" b="1" dirty="0" err="1" smtClean="0"/>
              <a:t>magnitude</a:t>
            </a:r>
            <a:r>
              <a:rPr lang="de-CH" b="1" dirty="0" smtClean="0"/>
              <a:t> in </a:t>
            </a:r>
            <a:r>
              <a:rPr lang="de-CH" b="1" dirty="0" err="1" smtClean="0"/>
              <a:t>elderly</a:t>
            </a:r>
            <a:r>
              <a:rPr lang="de-CH" b="1" dirty="0" smtClean="0"/>
              <a:t> </a:t>
            </a:r>
            <a:r>
              <a:rPr lang="de-CH" b="1" dirty="0" err="1" smtClean="0"/>
              <a:t>compared</a:t>
            </a:r>
            <a:r>
              <a:rPr lang="de-CH" b="1" dirty="0" smtClean="0"/>
              <a:t> </a:t>
            </a:r>
            <a:r>
              <a:rPr lang="de-CH" b="1" dirty="0" err="1" smtClean="0"/>
              <a:t>to</a:t>
            </a:r>
            <a:r>
              <a:rPr lang="de-CH" b="1" dirty="0" smtClean="0"/>
              <a:t> </a:t>
            </a:r>
            <a:r>
              <a:rPr lang="de-CH" b="1" dirty="0" err="1" smtClean="0"/>
              <a:t>young</a:t>
            </a:r>
            <a:r>
              <a:rPr lang="de-CH" b="1" dirty="0" smtClean="0"/>
              <a:t> </a:t>
            </a:r>
            <a:r>
              <a:rPr lang="de-CH" b="1" dirty="0" err="1" smtClean="0"/>
              <a:t>adults</a:t>
            </a:r>
            <a:endParaRPr lang="en-US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9496365" y="1267021"/>
            <a:ext cx="221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DRV/r +/- </a:t>
            </a:r>
            <a:r>
              <a:rPr lang="de-CH" dirty="0" err="1" smtClean="0"/>
              <a:t>rivaroxaban</a:t>
            </a:r>
            <a:endParaRPr lang="en-US" dirty="0"/>
          </a:p>
        </p:txBody>
      </p:sp>
      <p:cxnSp>
        <p:nvCxnSpPr>
          <p:cNvPr id="16" name="Gerader Verbinder 15"/>
          <p:cNvCxnSpPr/>
          <p:nvPr/>
        </p:nvCxnSpPr>
        <p:spPr>
          <a:xfrm>
            <a:off x="8760296" y="1125403"/>
            <a:ext cx="0" cy="492724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0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591"/>
          <p:cNvSpPr txBox="1">
            <a:spLocks noChangeArrowheads="1"/>
          </p:cNvSpPr>
          <p:nvPr/>
        </p:nvSpPr>
        <p:spPr bwMode="auto">
          <a:xfrm>
            <a:off x="839416" y="125414"/>
            <a:ext cx="97930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CH" sz="2800" b="1" dirty="0" err="1">
                <a:solidFill>
                  <a:srgbClr val="025B9E"/>
                </a:solidFill>
                <a:latin typeface="Calibri" panose="020F0502020204030204" pitchFamily="34" charset="0"/>
              </a:rPr>
              <a:t>Aging</a:t>
            </a:r>
            <a:r>
              <a:rPr lang="de-CH" sz="2800" b="1" dirty="0">
                <a:solidFill>
                  <a:srgbClr val="025B9E"/>
                </a:solidFill>
                <a:latin typeface="Calibri" pitchFamily="34" charset="0"/>
              </a:rPr>
              <a:t> &amp; </a:t>
            </a:r>
            <a:r>
              <a:rPr lang="de-CH" sz="2800" b="1" dirty="0" err="1">
                <a:solidFill>
                  <a:srgbClr val="025B9E"/>
                </a:solidFill>
                <a:latin typeface="Calibri" pitchFamily="34" charset="0"/>
              </a:rPr>
              <a:t>comorbidities</a:t>
            </a:r>
            <a:r>
              <a:rPr lang="de-CH" sz="2800" b="1" dirty="0">
                <a:solidFill>
                  <a:srgbClr val="025B9E"/>
                </a:solidFill>
                <a:latin typeface="Calibri" pitchFamily="34" charset="0"/>
              </a:rPr>
              <a:t> </a:t>
            </a:r>
            <a:r>
              <a:rPr lang="de-CH" sz="2800" b="1" dirty="0" err="1">
                <a:solidFill>
                  <a:srgbClr val="025B9E"/>
                </a:solidFill>
                <a:latin typeface="Calibri" pitchFamily="34" charset="0"/>
              </a:rPr>
              <a:t>pose</a:t>
            </a:r>
            <a:r>
              <a:rPr lang="de-CH" sz="2800" b="1" dirty="0">
                <a:solidFill>
                  <a:srgbClr val="025B9E"/>
                </a:solidFill>
                <a:latin typeface="Calibri" pitchFamily="34" charset="0"/>
              </a:rPr>
              <a:t> additional </a:t>
            </a:r>
            <a:r>
              <a:rPr lang="de-CH" sz="2800" b="1" dirty="0" err="1">
                <a:solidFill>
                  <a:srgbClr val="025B9E"/>
                </a:solidFill>
                <a:latin typeface="Calibri" pitchFamily="34" charset="0"/>
              </a:rPr>
              <a:t>therapeutic</a:t>
            </a:r>
            <a:r>
              <a:rPr lang="de-CH" sz="2800" b="1" dirty="0">
                <a:solidFill>
                  <a:srgbClr val="025B9E"/>
                </a:solidFill>
                <a:latin typeface="Calibri" pitchFamily="34" charset="0"/>
              </a:rPr>
              <a:t> </a:t>
            </a:r>
            <a:r>
              <a:rPr lang="de-CH" sz="2800" b="1" dirty="0" err="1">
                <a:solidFill>
                  <a:srgbClr val="025B9E"/>
                </a:solidFill>
                <a:latin typeface="Calibri" pitchFamily="34" charset="0"/>
              </a:rPr>
              <a:t>challenges</a:t>
            </a:r>
            <a:endParaRPr lang="de-CH" sz="2800" b="1" dirty="0">
              <a:solidFill>
                <a:srgbClr val="025B9E"/>
              </a:solidFill>
              <a:latin typeface="Calibri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287071" y="908720"/>
            <a:ext cx="411199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Textfeld 25"/>
          <p:cNvSpPr txBox="1"/>
          <p:nvPr/>
        </p:nvSpPr>
        <p:spPr>
          <a:xfrm>
            <a:off x="767408" y="850345"/>
            <a:ext cx="8889533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400" b="1" dirty="0"/>
              <a:t>Age </a:t>
            </a:r>
            <a:r>
              <a:rPr lang="de-CH" sz="2400" b="1" dirty="0" err="1"/>
              <a:t>associated</a:t>
            </a:r>
            <a:r>
              <a:rPr lang="de-CH" sz="2400" b="1" dirty="0"/>
              <a:t> </a:t>
            </a:r>
            <a:r>
              <a:rPr lang="de-CH" sz="2400" b="1" dirty="0" err="1"/>
              <a:t>changes</a:t>
            </a:r>
            <a:r>
              <a:rPr lang="de-CH" sz="2400" b="1" dirty="0"/>
              <a:t> in </a:t>
            </a:r>
            <a:r>
              <a:rPr lang="de-CH" sz="2400" b="1" dirty="0" err="1"/>
              <a:t>pharmacodynamics</a:t>
            </a:r>
            <a:r>
              <a:rPr lang="de-CH" sz="2400" b="1" dirty="0"/>
              <a:t>:</a:t>
            </a:r>
          </a:p>
          <a:p>
            <a:pPr>
              <a:lnSpc>
                <a:spcPts val="2000"/>
              </a:lnSpc>
            </a:pPr>
            <a:r>
              <a:rPr lang="de-CH" dirty="0"/>
              <a:t>       - </a:t>
            </a:r>
            <a:r>
              <a:rPr lang="de-CH" dirty="0" err="1"/>
              <a:t>changes</a:t>
            </a:r>
            <a:r>
              <a:rPr lang="de-CH" dirty="0"/>
              <a:t> in </a:t>
            </a:r>
            <a:r>
              <a:rPr lang="de-CH" dirty="0" err="1"/>
              <a:t>affinity</a:t>
            </a:r>
            <a:r>
              <a:rPr lang="de-CH" dirty="0"/>
              <a:t> of </a:t>
            </a:r>
            <a:r>
              <a:rPr lang="de-CH" dirty="0" err="1"/>
              <a:t>some</a:t>
            </a:r>
            <a:r>
              <a:rPr lang="de-CH" dirty="0"/>
              <a:t> </a:t>
            </a:r>
            <a:r>
              <a:rPr lang="de-CH" dirty="0" err="1"/>
              <a:t>medications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receptor</a:t>
            </a:r>
            <a:r>
              <a:rPr lang="de-CH" dirty="0"/>
              <a:t> </a:t>
            </a:r>
            <a:r>
              <a:rPr lang="de-CH" dirty="0" err="1"/>
              <a:t>sites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in </a:t>
            </a:r>
            <a:r>
              <a:rPr lang="de-CH" dirty="0" err="1"/>
              <a:t>number</a:t>
            </a:r>
            <a:r>
              <a:rPr lang="de-CH" dirty="0"/>
              <a:t> of </a:t>
            </a:r>
            <a:r>
              <a:rPr lang="de-CH" dirty="0" err="1"/>
              <a:t>receptors</a:t>
            </a:r>
            <a:endParaRPr lang="de-CH" dirty="0"/>
          </a:p>
          <a:p>
            <a:pPr>
              <a:lnSpc>
                <a:spcPts val="2000"/>
              </a:lnSpc>
            </a:pPr>
            <a:r>
              <a:rPr lang="de-CH" dirty="0"/>
              <a:t>       </a:t>
            </a:r>
            <a:r>
              <a:rPr lang="de-CH" dirty="0">
                <a:sym typeface="Wingdings" panose="05000000000000000000" pitchFamily="2" charset="2"/>
              </a:rPr>
              <a:t> </a:t>
            </a:r>
            <a:r>
              <a:rPr lang="de-CH" dirty="0" err="1">
                <a:sym typeface="Wingdings" panose="05000000000000000000" pitchFamily="2" charset="2"/>
              </a:rPr>
              <a:t>affect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efficacy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or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increase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sensitivity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to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certain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drugs</a:t>
            </a:r>
            <a:endParaRPr lang="de-CH" dirty="0">
              <a:sym typeface="Wingdings" panose="05000000000000000000" pitchFamily="2" charset="2"/>
            </a:endParaRPr>
          </a:p>
          <a:p>
            <a:pPr>
              <a:lnSpc>
                <a:spcPts val="2000"/>
              </a:lnSpc>
            </a:pPr>
            <a:r>
              <a:rPr lang="de-CH" sz="1600" dirty="0">
                <a:sym typeface="Wingdings" panose="05000000000000000000" pitchFamily="2" charset="2"/>
              </a:rPr>
              <a:t>        </a:t>
            </a:r>
            <a:endParaRPr lang="de-CH" sz="2400" dirty="0"/>
          </a:p>
          <a:p>
            <a:pPr>
              <a:lnSpc>
                <a:spcPts val="2000"/>
              </a:lnSpc>
            </a:pPr>
            <a:r>
              <a:rPr lang="de-CH" sz="2000" dirty="0"/>
              <a:t>     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154002" y="1665324"/>
            <a:ext cx="8785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ym typeface="Wingdings" panose="05000000000000000000" pitchFamily="2" charset="2"/>
              </a:rPr>
              <a:t>- </a:t>
            </a:r>
            <a:r>
              <a:rPr lang="de-CH" dirty="0" err="1">
                <a:sym typeface="Wingdings" panose="05000000000000000000" pitchFamily="2" charset="2"/>
              </a:rPr>
              <a:t>regulation</a:t>
            </a:r>
            <a:r>
              <a:rPr lang="de-CH" dirty="0">
                <a:sym typeface="Wingdings" panose="05000000000000000000" pitchFamily="2" charset="2"/>
              </a:rPr>
              <a:t> of </a:t>
            </a:r>
            <a:r>
              <a:rPr lang="de-CH" dirty="0" err="1">
                <a:sym typeface="Wingdings" panose="05000000000000000000" pitchFamily="2" charset="2"/>
              </a:rPr>
              <a:t>some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physiologic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processes</a:t>
            </a:r>
            <a:r>
              <a:rPr lang="de-CH" dirty="0">
                <a:sym typeface="Wingdings" panose="05000000000000000000" pitchFamily="2" charset="2"/>
              </a:rPr>
              <a:t> (</a:t>
            </a:r>
            <a:r>
              <a:rPr lang="de-CH" dirty="0" err="1">
                <a:sym typeface="Wingdings" panose="05000000000000000000" pitchFamily="2" charset="2"/>
              </a:rPr>
              <a:t>i.e</a:t>
            </a:r>
            <a:r>
              <a:rPr lang="de-CH" dirty="0">
                <a:sym typeface="Wingdings" panose="05000000000000000000" pitchFamily="2" charset="2"/>
              </a:rPr>
              <a:t> renal </a:t>
            </a:r>
            <a:r>
              <a:rPr lang="de-CH" dirty="0" err="1">
                <a:sym typeface="Wingdings" panose="05000000000000000000" pitchFamily="2" charset="2"/>
              </a:rPr>
              <a:t>hemodynamics</a:t>
            </a:r>
            <a:r>
              <a:rPr lang="de-CH" dirty="0">
                <a:sym typeface="Wingdings" panose="05000000000000000000" pitchFamily="2" charset="2"/>
              </a:rPr>
              <a:t>) </a:t>
            </a:r>
            <a:r>
              <a:rPr lang="de-CH" dirty="0" err="1">
                <a:sym typeface="Wingdings" panose="05000000000000000000" pitchFamily="2" charset="2"/>
              </a:rPr>
              <a:t>altered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with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aging</a:t>
            </a:r>
            <a:endParaRPr lang="de-CH" dirty="0">
              <a:sym typeface="Wingdings" panose="05000000000000000000" pitchFamily="2" charset="2"/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491451"/>
              </p:ext>
            </p:extLst>
          </p:nvPr>
        </p:nvGraphicFramePr>
        <p:xfrm>
          <a:off x="1703512" y="2352640"/>
          <a:ext cx="8587902" cy="359664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093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8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5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Drug </a:t>
                      </a:r>
                      <a:r>
                        <a:rPr lang="de-CH" sz="1600" dirty="0" err="1" smtClean="0"/>
                        <a:t>class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Potential PD </a:t>
                      </a:r>
                      <a:r>
                        <a:rPr lang="de-CH" sz="1600" dirty="0" err="1" smtClean="0"/>
                        <a:t>issues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Comments</a:t>
                      </a:r>
                      <a:endParaRPr lang="de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458">
                <a:tc>
                  <a:txBody>
                    <a:bodyPr/>
                    <a:lstStyle/>
                    <a:p>
                      <a:r>
                        <a:rPr lang="de-CH" sz="1600" dirty="0" err="1" smtClean="0"/>
                        <a:t>Antihypertensives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err="1" smtClean="0"/>
                        <a:t>orthostatic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 smtClean="0"/>
                        <a:t>hypotension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err="1" smtClean="0"/>
                        <a:t>start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with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lower</a:t>
                      </a:r>
                      <a:r>
                        <a:rPr lang="de-CH" sz="1600" dirty="0" smtClean="0"/>
                        <a:t> dose</a:t>
                      </a:r>
                      <a:endParaRPr lang="de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210">
                <a:tc>
                  <a:txBody>
                    <a:bodyPr/>
                    <a:lstStyle/>
                    <a:p>
                      <a:r>
                        <a:rPr lang="de-CH" sz="1600" dirty="0" err="1" smtClean="0"/>
                        <a:t>Benzodiazepines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 smtClean="0"/>
                        <a:t>↑ </a:t>
                      </a:r>
                      <a:r>
                        <a:rPr lang="de-CH" sz="1600" dirty="0" err="1" smtClean="0"/>
                        <a:t>sensitivity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400" baseline="0" dirty="0" smtClean="0"/>
                        <a:t>(</a:t>
                      </a:r>
                      <a:r>
                        <a:rPr lang="de-CH" sz="1400" baseline="0" dirty="0" err="1" smtClean="0"/>
                        <a:t>sedation</a:t>
                      </a:r>
                      <a:r>
                        <a:rPr lang="de-CH" sz="1400" baseline="0" dirty="0" smtClean="0"/>
                        <a:t>, </a:t>
                      </a:r>
                      <a:r>
                        <a:rPr lang="de-CH" sz="1400" baseline="0" dirty="0" err="1" smtClean="0"/>
                        <a:t>confusion</a:t>
                      </a:r>
                      <a:r>
                        <a:rPr lang="de-CH" sz="1400" baseline="0" dirty="0" smtClean="0"/>
                        <a:t>…)</a:t>
                      </a:r>
                      <a:endParaRPr lang="de-CH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err="1" smtClean="0"/>
                        <a:t>use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with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caution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and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 smtClean="0"/>
                        <a:t>for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 smtClean="0"/>
                        <a:t>short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 smtClean="0"/>
                        <a:t>period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 smtClean="0"/>
                        <a:t>of</a:t>
                      </a:r>
                      <a:r>
                        <a:rPr lang="de-CH" sz="1600" baseline="0" dirty="0" smtClean="0"/>
                        <a:t> time</a:t>
                      </a:r>
                      <a:r>
                        <a:rPr lang="de-CH" sz="1600" dirty="0" smtClean="0"/>
                        <a:t>, </a:t>
                      </a:r>
                      <a:r>
                        <a:rPr lang="de-CH" sz="1600" dirty="0" err="1" smtClean="0"/>
                        <a:t>use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lowest</a:t>
                      </a:r>
                      <a:r>
                        <a:rPr lang="de-CH" sz="1600" dirty="0" smtClean="0"/>
                        <a:t> dose</a:t>
                      </a:r>
                      <a:endParaRPr lang="de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951"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Opioids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↑ </a:t>
                      </a:r>
                      <a:r>
                        <a:rPr lang="de-CH" sz="1600" dirty="0" err="1" smtClean="0"/>
                        <a:t>sensitivity</a:t>
                      </a:r>
                      <a:r>
                        <a:rPr lang="de-CH" sz="1600" baseline="0" dirty="0" smtClean="0"/>
                        <a:t> 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 err="1" smtClean="0"/>
                        <a:t>use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with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caution</a:t>
                      </a:r>
                      <a:r>
                        <a:rPr lang="de-CH" sz="1600" dirty="0" smtClean="0"/>
                        <a:t>, </a:t>
                      </a:r>
                      <a:r>
                        <a:rPr lang="de-CH" sz="1600" dirty="0" err="1" smtClean="0"/>
                        <a:t>use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lowest</a:t>
                      </a:r>
                      <a:r>
                        <a:rPr lang="de-CH" sz="1600" dirty="0" smtClean="0"/>
                        <a:t> dose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951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β</a:t>
                      </a:r>
                      <a:r>
                        <a:rPr lang="de-CH" sz="1600" dirty="0" smtClean="0"/>
                        <a:t>-</a:t>
                      </a:r>
                      <a:r>
                        <a:rPr lang="de-CH" sz="1600" baseline="0" dirty="0" smtClean="0"/>
                        <a:t>blockers 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de-CH" sz="16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1600" dirty="0" smtClean="0"/>
                        <a:t>β</a:t>
                      </a:r>
                      <a:r>
                        <a:rPr lang="de-CH" sz="1600" dirty="0" smtClean="0"/>
                        <a:t>-</a:t>
                      </a:r>
                      <a:r>
                        <a:rPr lang="de-CH" sz="1600" baseline="0" dirty="0" err="1" smtClean="0"/>
                        <a:t>receptors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 smtClean="0"/>
                        <a:t>function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err="1" smtClean="0"/>
                        <a:t>may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 smtClean="0"/>
                        <a:t>require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dirty="0" smtClean="0"/>
                        <a:t>↑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el-GR" sz="1600" dirty="0" smtClean="0"/>
                        <a:t>β</a:t>
                      </a:r>
                      <a:r>
                        <a:rPr lang="de-CH" sz="1600" dirty="0" smtClean="0"/>
                        <a:t>-</a:t>
                      </a:r>
                      <a:r>
                        <a:rPr lang="de-CH" sz="1600" baseline="0" dirty="0" smtClean="0"/>
                        <a:t>blocker dose</a:t>
                      </a:r>
                      <a:endParaRPr lang="de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95">
                <a:tc>
                  <a:txBody>
                    <a:bodyPr/>
                    <a:lstStyle/>
                    <a:p>
                      <a:r>
                        <a:rPr lang="de-CH" sz="1600" dirty="0" err="1" smtClean="0"/>
                        <a:t>Diuretics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↑ </a:t>
                      </a:r>
                      <a:r>
                        <a:rPr lang="de-CH" sz="1600" dirty="0" err="1" smtClean="0"/>
                        <a:t>sensitivity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 smtClean="0"/>
                        <a:t>drug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 smtClean="0"/>
                        <a:t>effect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err="1" smtClean="0"/>
                        <a:t>monitor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blood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pressure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and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electrolytes</a:t>
                      </a:r>
                      <a:endParaRPr lang="de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Vitamin K </a:t>
                      </a:r>
                      <a:r>
                        <a:rPr lang="de-CH" sz="1600" dirty="0" err="1" smtClean="0"/>
                        <a:t>antagonists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↑ </a:t>
                      </a:r>
                      <a:r>
                        <a:rPr lang="de-CH" sz="1600" dirty="0" err="1" smtClean="0"/>
                        <a:t>sensitivity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400" baseline="0" dirty="0" smtClean="0"/>
                        <a:t>(</a:t>
                      </a:r>
                      <a:r>
                        <a:rPr lang="de-CH" sz="1400" baseline="0" dirty="0" err="1" smtClean="0"/>
                        <a:t>inhibition</a:t>
                      </a:r>
                      <a:r>
                        <a:rPr lang="de-CH" sz="1400" baseline="0" dirty="0" smtClean="0"/>
                        <a:t> </a:t>
                      </a:r>
                      <a:r>
                        <a:rPr lang="de-CH" sz="1400" baseline="0" dirty="0" err="1" smtClean="0"/>
                        <a:t>synthesis</a:t>
                      </a:r>
                      <a:r>
                        <a:rPr lang="de-CH" sz="1400" baseline="0" dirty="0" smtClean="0"/>
                        <a:t> of </a:t>
                      </a:r>
                      <a:r>
                        <a:rPr lang="de-CH" sz="1400" baseline="0" dirty="0" err="1" smtClean="0"/>
                        <a:t>vitamin</a:t>
                      </a:r>
                      <a:r>
                        <a:rPr lang="de-CH" sz="1400" baseline="0" dirty="0" smtClean="0"/>
                        <a:t> K </a:t>
                      </a:r>
                      <a:r>
                        <a:rPr lang="de-CH" sz="1400" baseline="0" dirty="0" err="1" smtClean="0"/>
                        <a:t>dependent</a:t>
                      </a:r>
                      <a:r>
                        <a:rPr lang="de-CH" sz="1400" baseline="0" dirty="0" smtClean="0"/>
                        <a:t> </a:t>
                      </a:r>
                      <a:r>
                        <a:rPr lang="de-CH" sz="1400" baseline="0" dirty="0" err="1" smtClean="0"/>
                        <a:t>clotting</a:t>
                      </a:r>
                      <a:r>
                        <a:rPr lang="de-CH" sz="1400" baseline="0" dirty="0" smtClean="0"/>
                        <a:t> </a:t>
                      </a:r>
                      <a:r>
                        <a:rPr lang="de-CH" sz="1400" baseline="0" dirty="0" err="1" smtClean="0"/>
                        <a:t>factors</a:t>
                      </a:r>
                      <a:r>
                        <a:rPr lang="de-CH" sz="1400" baseline="0" dirty="0" smtClean="0"/>
                        <a:t>)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err="1" smtClean="0"/>
                        <a:t>start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with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lower</a:t>
                      </a:r>
                      <a:r>
                        <a:rPr lang="de-CH" sz="1600" dirty="0" smtClean="0"/>
                        <a:t> dose and </a:t>
                      </a:r>
                      <a:r>
                        <a:rPr lang="de-CH" sz="1600" dirty="0" err="1" smtClean="0"/>
                        <a:t>adjust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based</a:t>
                      </a:r>
                      <a:r>
                        <a:rPr lang="de-CH" sz="1600" dirty="0" smtClean="0"/>
                        <a:t> on</a:t>
                      </a:r>
                      <a:r>
                        <a:rPr lang="de-CH" sz="1600" baseline="0" dirty="0" smtClean="0"/>
                        <a:t> INR</a:t>
                      </a:r>
                      <a:endParaRPr lang="de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dirty="0" err="1" smtClean="0"/>
                        <a:t>Anticholinergic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agents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↑ </a:t>
                      </a:r>
                      <a:r>
                        <a:rPr lang="de-CH" sz="1600" dirty="0" err="1" smtClean="0"/>
                        <a:t>sensitivity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400" baseline="0" dirty="0" smtClean="0"/>
                        <a:t>(</a:t>
                      </a:r>
                      <a:r>
                        <a:rPr lang="de-CH" sz="1400" baseline="0" dirty="0" err="1" smtClean="0"/>
                        <a:t>delirium</a:t>
                      </a:r>
                      <a:r>
                        <a:rPr lang="de-CH" sz="1400" baseline="0" dirty="0" smtClean="0"/>
                        <a:t>, dry </a:t>
                      </a:r>
                      <a:r>
                        <a:rPr lang="de-CH" sz="1400" baseline="0" dirty="0" err="1" smtClean="0"/>
                        <a:t>mouth</a:t>
                      </a:r>
                      <a:r>
                        <a:rPr lang="de-CH" sz="1400" baseline="0" dirty="0" smtClean="0"/>
                        <a:t>, </a:t>
                      </a:r>
                      <a:r>
                        <a:rPr lang="de-CH" sz="1400" baseline="0" dirty="0" err="1" smtClean="0"/>
                        <a:t>constipation</a:t>
                      </a:r>
                      <a:r>
                        <a:rPr lang="de-CH" sz="1400" baseline="0" dirty="0" smtClean="0"/>
                        <a:t>, </a:t>
                      </a:r>
                      <a:r>
                        <a:rPr lang="de-CH" sz="1400" baseline="0" dirty="0" err="1" smtClean="0"/>
                        <a:t>urinary</a:t>
                      </a:r>
                      <a:r>
                        <a:rPr lang="de-CH" sz="1400" baseline="0" dirty="0" smtClean="0"/>
                        <a:t> </a:t>
                      </a:r>
                      <a:r>
                        <a:rPr lang="de-CH" sz="1400" baseline="0" dirty="0" err="1" smtClean="0"/>
                        <a:t>retention</a:t>
                      </a:r>
                      <a:r>
                        <a:rPr lang="de-CH" sz="1400" baseline="0" dirty="0" smtClean="0"/>
                        <a:t>, </a:t>
                      </a:r>
                      <a:r>
                        <a:rPr lang="de-CH" sz="1400" baseline="0" dirty="0" err="1" smtClean="0"/>
                        <a:t>cognitive</a:t>
                      </a:r>
                      <a:r>
                        <a:rPr lang="de-CH" sz="1400" baseline="0" dirty="0" smtClean="0"/>
                        <a:t> </a:t>
                      </a:r>
                      <a:r>
                        <a:rPr lang="de-CH" sz="1400" baseline="0" dirty="0" err="1" smtClean="0"/>
                        <a:t>impairment</a:t>
                      </a:r>
                      <a:r>
                        <a:rPr lang="de-CH" sz="1400" baseline="0" dirty="0" smtClean="0"/>
                        <a:t>, falls…)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err="1" smtClean="0"/>
                        <a:t>avoid</a:t>
                      </a:r>
                      <a:endParaRPr lang="de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669217"/>
                  </a:ext>
                </a:extLst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631504" y="1988840"/>
            <a:ext cx="968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err="1"/>
              <a:t>Examples</a:t>
            </a:r>
            <a:endParaRPr lang="de-CH" sz="1600" dirty="0"/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767408" y="692697"/>
            <a:ext cx="10657184" cy="0"/>
          </a:xfrm>
          <a:prstGeom prst="line">
            <a:avLst/>
          </a:prstGeom>
          <a:noFill/>
          <a:ln w="28575">
            <a:solidFill>
              <a:srgbClr val="025B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847240" y="6353824"/>
            <a:ext cx="60782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CH" sz="1400" dirty="0" err="1">
                <a:latin typeface="+mn-lt"/>
                <a:cs typeface="Arial" panose="020B0604020202020204" pitchFamily="34" charset="0"/>
              </a:rPr>
              <a:t>Wooten</a:t>
            </a:r>
            <a:r>
              <a:rPr lang="de-CH" sz="1400" dirty="0">
                <a:latin typeface="+mn-lt"/>
                <a:cs typeface="Arial" panose="020B0604020202020204" pitchFamily="34" charset="0"/>
              </a:rPr>
              <a:t> JM. South Med J </a:t>
            </a:r>
            <a:r>
              <a:rPr lang="de-CH" sz="1400" dirty="0" smtClean="0">
                <a:latin typeface="+mn-lt"/>
                <a:cs typeface="Arial" panose="020B0604020202020204" pitchFamily="34" charset="0"/>
              </a:rPr>
              <a:t>2012, </a:t>
            </a:r>
            <a:r>
              <a:rPr lang="de-CH" sz="1400" dirty="0" smtClean="0">
                <a:latin typeface="Calibri" pitchFamily="34" charset="0"/>
                <a:cs typeface="Calibri" pitchFamily="34" charset="0"/>
              </a:rPr>
              <a:t>Marzolini C et al. Expert </a:t>
            </a:r>
            <a:r>
              <a:rPr lang="de-CH" sz="1400" dirty="0" err="1" smtClean="0">
                <a:latin typeface="Calibri" pitchFamily="34" charset="0"/>
                <a:cs typeface="Calibri" pitchFamily="34" charset="0"/>
              </a:rPr>
              <a:t>Rev</a:t>
            </a:r>
            <a:r>
              <a:rPr lang="de-CH" sz="1400" dirty="0" smtClean="0">
                <a:latin typeface="Calibri" pitchFamily="34" charset="0"/>
                <a:cs typeface="Calibri" pitchFamily="34" charset="0"/>
              </a:rPr>
              <a:t> Clin </a:t>
            </a:r>
            <a:r>
              <a:rPr lang="de-CH" sz="1400" dirty="0" err="1" smtClean="0">
                <a:latin typeface="Calibri" pitchFamily="34" charset="0"/>
                <a:cs typeface="Calibri" pitchFamily="34" charset="0"/>
              </a:rPr>
              <a:t>Pharmacol</a:t>
            </a:r>
            <a:r>
              <a:rPr lang="de-CH" sz="1400" dirty="0" smtClean="0">
                <a:latin typeface="Calibri" pitchFamily="34" charset="0"/>
                <a:cs typeface="Calibri" pitchFamily="34" charset="0"/>
              </a:rPr>
              <a:t> 2019</a:t>
            </a:r>
            <a:endParaRPr lang="de-CH" sz="1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863752" y="5661248"/>
            <a:ext cx="19834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4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2602</Words>
  <Application>Microsoft Office PowerPoint</Application>
  <PresentationFormat>Widescreen</PresentationFormat>
  <Paragraphs>650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Varela Round</vt:lpstr>
      <vt:lpstr>Wingdings</vt:lpstr>
      <vt:lpstr>Larissa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Marzolini Catia</dc:creator>
  <cp:lastModifiedBy>Media</cp:lastModifiedBy>
  <cp:revision>3333</cp:revision>
  <cp:lastPrinted>2019-07-10T16:10:23Z</cp:lastPrinted>
  <dcterms:created xsi:type="dcterms:W3CDTF">2015-04-28T06:09:13Z</dcterms:created>
  <dcterms:modified xsi:type="dcterms:W3CDTF">2019-07-21T16:39:56Z</dcterms:modified>
</cp:coreProperties>
</file>